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8" r:id="rId1"/>
    <p:sldMasterId id="2147483930" r:id="rId2"/>
    <p:sldMasterId id="2147483943" r:id="rId3"/>
  </p:sldMasterIdLst>
  <p:notesMasterIdLst>
    <p:notesMasterId r:id="rId11"/>
  </p:notesMasterIdLst>
  <p:handoutMasterIdLst>
    <p:handoutMasterId r:id="rId12"/>
  </p:handoutMasterIdLst>
  <p:sldIdLst>
    <p:sldId id="5384" r:id="rId4"/>
    <p:sldId id="3340" r:id="rId5"/>
    <p:sldId id="5390" r:id="rId6"/>
    <p:sldId id="5445" r:id="rId7"/>
    <p:sldId id="5446" r:id="rId8"/>
    <p:sldId id="5447" r:id="rId9"/>
    <p:sldId id="5449" r:id="rId10"/>
  </p:sldIdLst>
  <p:sldSz cx="9144000" cy="5143500" type="screen16x9"/>
  <p:notesSz cx="7010400" cy="9296400"/>
  <p:custDataLst>
    <p:tags r:id="rId13"/>
  </p:custDataLst>
  <p:defaultTextStyle>
    <a:defPPr>
      <a:defRPr lang="en-US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1" orient="horz" pos="6683" userDrawn="1">
          <p15:clr>
            <a:srgbClr val="A4A3A4"/>
          </p15:clr>
        </p15:guide>
        <p15:guide id="15" pos="147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i Cowley" initials="TC" lastIdx="2" clrIdx="0">
    <p:extLst>
      <p:ext uri="{19B8F6BF-5375-455C-9EA6-DF929625EA0E}">
        <p15:presenceInfo xmlns:p15="http://schemas.microsoft.com/office/powerpoint/2012/main" userId="S-1-5-21-1381714570-820904097-1831341646-254758" providerId="AD"/>
      </p:ext>
    </p:extLst>
  </p:cmAuthor>
  <p:cmAuthor id="2" name="Nina Tarasow" initials="NT" lastIdx="2" clrIdx="1">
    <p:extLst>
      <p:ext uri="{19B8F6BF-5375-455C-9EA6-DF929625EA0E}">
        <p15:presenceInfo xmlns:p15="http://schemas.microsoft.com/office/powerpoint/2012/main" userId="S::Nina.Tarasow@mitie.com::4fbea425-1385-4c5a-8516-aab1f4a76b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F00"/>
    <a:srgbClr val="FB4F14"/>
    <a:srgbClr val="FFFFFF"/>
    <a:srgbClr val="D71920"/>
    <a:srgbClr val="A90061"/>
    <a:srgbClr val="1E0284"/>
    <a:srgbClr val="002856"/>
    <a:srgbClr val="5B1F69"/>
    <a:srgbClr val="565A5C"/>
    <a:srgbClr val="D2A8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6357" autoAdjust="0"/>
  </p:normalViewPr>
  <p:slideViewPr>
    <p:cSldViewPr snapToGrid="0">
      <p:cViewPr varScale="1">
        <p:scale>
          <a:sx n="75" d="100"/>
          <a:sy n="75" d="100"/>
        </p:scale>
        <p:origin x="1340" y="52"/>
      </p:cViewPr>
      <p:guideLst>
        <p:guide orient="horz" pos="6683"/>
        <p:guide pos="147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2" d="100"/>
        <a:sy n="122" d="100"/>
      </p:scale>
      <p:origin x="0" y="-2064"/>
    </p:cViewPr>
  </p:sorterViewPr>
  <p:notesViewPr>
    <p:cSldViewPr snapToGrid="0">
      <p:cViewPr>
        <p:scale>
          <a:sx n="1" d="2"/>
          <a:sy n="1" d="2"/>
        </p:scale>
        <p:origin x="4548" y="9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B0B4EA-5236-4B38-BE35-A98441466780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1_2" csCatId="accent1" phldr="1"/>
      <dgm:spPr/>
    </dgm:pt>
    <dgm:pt modelId="{A9B1D197-A7BF-45CD-8335-714D2CD1575E}">
      <dgm:prSet phldrT="[Text]"/>
      <dgm:spPr/>
      <dgm:t>
        <a:bodyPr/>
        <a:lstStyle/>
        <a:p>
          <a:r>
            <a:rPr lang="en-GB" dirty="0"/>
            <a:t>Plan</a:t>
          </a:r>
        </a:p>
      </dgm:t>
    </dgm:pt>
    <dgm:pt modelId="{CAC63BC4-B1FF-49BC-8189-B2995FC9886C}" type="parTrans" cxnId="{AF5A8E75-DE78-41B1-B4F6-4B28A521D2FB}">
      <dgm:prSet/>
      <dgm:spPr/>
      <dgm:t>
        <a:bodyPr/>
        <a:lstStyle/>
        <a:p>
          <a:endParaRPr lang="en-GB"/>
        </a:p>
      </dgm:t>
    </dgm:pt>
    <dgm:pt modelId="{F810966C-65BA-4037-B2EF-C06A656C0285}" type="sibTrans" cxnId="{AF5A8E75-DE78-41B1-B4F6-4B28A521D2FB}">
      <dgm:prSet/>
      <dgm:spPr/>
      <dgm:t>
        <a:bodyPr/>
        <a:lstStyle/>
        <a:p>
          <a:endParaRPr lang="en-GB"/>
        </a:p>
      </dgm:t>
    </dgm:pt>
    <dgm:pt modelId="{9C62706C-87C4-40DD-9B08-8F3D7B477B7F}">
      <dgm:prSet phldrT="[Text]"/>
      <dgm:spPr>
        <a:ln>
          <a:solidFill>
            <a:schemeClr val="accent2"/>
          </a:solidFill>
        </a:ln>
      </dgm:spPr>
      <dgm:t>
        <a:bodyPr/>
        <a:lstStyle/>
        <a:p>
          <a:r>
            <a:rPr lang="en-GB" dirty="0"/>
            <a:t>Execute</a:t>
          </a:r>
        </a:p>
      </dgm:t>
    </dgm:pt>
    <dgm:pt modelId="{099000D7-1029-4267-A842-0687CD46A42C}" type="parTrans" cxnId="{A6752EDA-D325-4FA8-A7C2-EC7E475AED7E}">
      <dgm:prSet/>
      <dgm:spPr/>
      <dgm:t>
        <a:bodyPr/>
        <a:lstStyle/>
        <a:p>
          <a:endParaRPr lang="en-GB"/>
        </a:p>
      </dgm:t>
    </dgm:pt>
    <dgm:pt modelId="{49E8E729-23AE-4047-A55C-A8CA86D82FDD}" type="sibTrans" cxnId="{A6752EDA-D325-4FA8-A7C2-EC7E475AED7E}">
      <dgm:prSet/>
      <dgm:spPr/>
      <dgm:t>
        <a:bodyPr/>
        <a:lstStyle/>
        <a:p>
          <a:endParaRPr lang="en-GB"/>
        </a:p>
      </dgm:t>
    </dgm:pt>
    <dgm:pt modelId="{CBEDFA91-247E-4C91-A467-1B544569785E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GB" dirty="0"/>
            <a:t>Compliant</a:t>
          </a:r>
        </a:p>
      </dgm:t>
    </dgm:pt>
    <dgm:pt modelId="{CFD81B1C-7EF7-4D4F-9184-5F63E700995E}" type="parTrans" cxnId="{C6BA0CB7-4E48-42B7-9861-717E143A13E0}">
      <dgm:prSet/>
      <dgm:spPr/>
      <dgm:t>
        <a:bodyPr/>
        <a:lstStyle/>
        <a:p>
          <a:endParaRPr lang="en-GB"/>
        </a:p>
      </dgm:t>
    </dgm:pt>
    <dgm:pt modelId="{17FBC815-2557-4685-BC5B-E7CA7B18896D}" type="sibTrans" cxnId="{C6BA0CB7-4E48-42B7-9861-717E143A13E0}">
      <dgm:prSet/>
      <dgm:spPr/>
      <dgm:t>
        <a:bodyPr/>
        <a:lstStyle/>
        <a:p>
          <a:endParaRPr lang="en-GB"/>
        </a:p>
      </dgm:t>
    </dgm:pt>
    <dgm:pt modelId="{42D38E68-2F1B-43FD-8C53-EBBCB4AFBA6D}" type="pres">
      <dgm:prSet presAssocID="{11B0B4EA-5236-4B38-BE35-A98441466780}" presName="Name0" presStyleCnt="0">
        <dgm:presLayoutVars>
          <dgm:dir/>
          <dgm:resizeHandles val="exact"/>
        </dgm:presLayoutVars>
      </dgm:prSet>
      <dgm:spPr/>
    </dgm:pt>
    <dgm:pt modelId="{03620E14-CF47-4323-957D-9AAEF976BF31}" type="pres">
      <dgm:prSet presAssocID="{A9B1D197-A7BF-45CD-8335-714D2CD1575E}" presName="composite" presStyleCnt="0"/>
      <dgm:spPr/>
    </dgm:pt>
    <dgm:pt modelId="{4457974E-F9A0-41FF-A012-3A99731CC30A}" type="pres">
      <dgm:prSet presAssocID="{A9B1D197-A7BF-45CD-8335-714D2CD1575E}" presName="bgChev" presStyleLbl="node1" presStyleIdx="0" presStyleCnt="3" custScaleX="62593" custScaleY="61000" custLinFactNeighborX="-467" custLinFactNeighborY="-1297"/>
      <dgm:spPr/>
    </dgm:pt>
    <dgm:pt modelId="{2BE3F9FB-C3FE-4DD2-98D3-77A0DCC657A2}" type="pres">
      <dgm:prSet presAssocID="{A9B1D197-A7BF-45CD-8335-714D2CD1575E}" presName="txNode" presStyleLbl="fgAcc1" presStyleIdx="0" presStyleCnt="3" custScaleX="61481" custScaleY="51347">
        <dgm:presLayoutVars>
          <dgm:bulletEnabled val="1"/>
        </dgm:presLayoutVars>
      </dgm:prSet>
      <dgm:spPr/>
    </dgm:pt>
    <dgm:pt modelId="{DB19ECAC-8465-4D10-808C-2C1EF6F30FD7}" type="pres">
      <dgm:prSet presAssocID="{F810966C-65BA-4037-B2EF-C06A656C0285}" presName="compositeSpace" presStyleCnt="0"/>
      <dgm:spPr/>
    </dgm:pt>
    <dgm:pt modelId="{B768F3F8-1F5C-456C-B9EB-8312717ADB87}" type="pres">
      <dgm:prSet presAssocID="{9C62706C-87C4-40DD-9B08-8F3D7B477B7F}" presName="composite" presStyleCnt="0"/>
      <dgm:spPr/>
    </dgm:pt>
    <dgm:pt modelId="{B5AC8954-5A67-4A9C-9A56-20FA7C07242C}" type="pres">
      <dgm:prSet presAssocID="{9C62706C-87C4-40DD-9B08-8F3D7B477B7F}" presName="bgChev" presStyleLbl="node1" presStyleIdx="1" presStyleCnt="3" custScaleX="63739" custScaleY="67579"/>
      <dgm:spPr>
        <a:solidFill>
          <a:schemeClr val="accent2"/>
        </a:solidFill>
      </dgm:spPr>
    </dgm:pt>
    <dgm:pt modelId="{5E7C854F-3820-46E0-A513-EFA064CB6BBC}" type="pres">
      <dgm:prSet presAssocID="{9C62706C-87C4-40DD-9B08-8F3D7B477B7F}" presName="txNode" presStyleLbl="fgAcc1" presStyleIdx="1" presStyleCnt="3" custScaleX="70015" custScaleY="54154">
        <dgm:presLayoutVars>
          <dgm:bulletEnabled val="1"/>
        </dgm:presLayoutVars>
      </dgm:prSet>
      <dgm:spPr/>
    </dgm:pt>
    <dgm:pt modelId="{3D0412E5-6865-4735-AEDC-9307DFE61792}" type="pres">
      <dgm:prSet presAssocID="{49E8E729-23AE-4047-A55C-A8CA86D82FDD}" presName="compositeSpace" presStyleCnt="0"/>
      <dgm:spPr/>
    </dgm:pt>
    <dgm:pt modelId="{568AD11B-BBE0-430F-AA8D-9A3B6E9617B6}" type="pres">
      <dgm:prSet presAssocID="{CBEDFA91-247E-4C91-A467-1B544569785E}" presName="composite" presStyleCnt="0"/>
      <dgm:spPr/>
    </dgm:pt>
    <dgm:pt modelId="{98316AAC-306C-4814-B526-E5A7E07270CA}" type="pres">
      <dgm:prSet presAssocID="{CBEDFA91-247E-4C91-A467-1B544569785E}" presName="bgChev" presStyleLbl="node1" presStyleIdx="2" presStyleCnt="3" custScaleX="62458" custScaleY="68514" custLinFactNeighborY="1592"/>
      <dgm:spPr>
        <a:solidFill>
          <a:schemeClr val="accent6"/>
        </a:solidFill>
      </dgm:spPr>
    </dgm:pt>
    <dgm:pt modelId="{7E967094-E005-4422-81A8-6E39F803DBD3}" type="pres">
      <dgm:prSet presAssocID="{CBEDFA91-247E-4C91-A467-1B544569785E}" presName="txNode" presStyleLbl="fgAcc1" presStyleIdx="2" presStyleCnt="3" custScaleX="59543" custScaleY="49937">
        <dgm:presLayoutVars>
          <dgm:bulletEnabled val="1"/>
        </dgm:presLayoutVars>
      </dgm:prSet>
      <dgm:spPr/>
    </dgm:pt>
  </dgm:ptLst>
  <dgm:cxnLst>
    <dgm:cxn modelId="{B902450B-5204-4861-8AE8-02D38F21D7F6}" type="presOf" srcId="{CBEDFA91-247E-4C91-A467-1B544569785E}" destId="{7E967094-E005-4422-81A8-6E39F803DBD3}" srcOrd="0" destOrd="0" presId="urn:microsoft.com/office/officeart/2005/8/layout/chevronAccent+Icon"/>
    <dgm:cxn modelId="{98F6556F-3321-4FF5-85EF-891AEEE8FD5A}" type="presOf" srcId="{A9B1D197-A7BF-45CD-8335-714D2CD1575E}" destId="{2BE3F9FB-C3FE-4DD2-98D3-77A0DCC657A2}" srcOrd="0" destOrd="0" presId="urn:microsoft.com/office/officeart/2005/8/layout/chevronAccent+Icon"/>
    <dgm:cxn modelId="{AF5A8E75-DE78-41B1-B4F6-4B28A521D2FB}" srcId="{11B0B4EA-5236-4B38-BE35-A98441466780}" destId="{A9B1D197-A7BF-45CD-8335-714D2CD1575E}" srcOrd="0" destOrd="0" parTransId="{CAC63BC4-B1FF-49BC-8189-B2995FC9886C}" sibTransId="{F810966C-65BA-4037-B2EF-C06A656C0285}"/>
    <dgm:cxn modelId="{C6BA0CB7-4E48-42B7-9861-717E143A13E0}" srcId="{11B0B4EA-5236-4B38-BE35-A98441466780}" destId="{CBEDFA91-247E-4C91-A467-1B544569785E}" srcOrd="2" destOrd="0" parTransId="{CFD81B1C-7EF7-4D4F-9184-5F63E700995E}" sibTransId="{17FBC815-2557-4685-BC5B-E7CA7B18896D}"/>
    <dgm:cxn modelId="{8DBB51C2-78BE-4D85-94F1-6C45CBEDD4D5}" type="presOf" srcId="{9C62706C-87C4-40DD-9B08-8F3D7B477B7F}" destId="{5E7C854F-3820-46E0-A513-EFA064CB6BBC}" srcOrd="0" destOrd="0" presId="urn:microsoft.com/office/officeart/2005/8/layout/chevronAccent+Icon"/>
    <dgm:cxn modelId="{A6752EDA-D325-4FA8-A7C2-EC7E475AED7E}" srcId="{11B0B4EA-5236-4B38-BE35-A98441466780}" destId="{9C62706C-87C4-40DD-9B08-8F3D7B477B7F}" srcOrd="1" destOrd="0" parTransId="{099000D7-1029-4267-A842-0687CD46A42C}" sibTransId="{49E8E729-23AE-4047-A55C-A8CA86D82FDD}"/>
    <dgm:cxn modelId="{7F4D3BFF-BA45-4CB1-9DA9-B9F4808D4CF5}" type="presOf" srcId="{11B0B4EA-5236-4B38-BE35-A98441466780}" destId="{42D38E68-2F1B-43FD-8C53-EBBCB4AFBA6D}" srcOrd="0" destOrd="0" presId="urn:microsoft.com/office/officeart/2005/8/layout/chevronAccent+Icon"/>
    <dgm:cxn modelId="{3C1B6C80-E7B6-4A5D-A9E3-A2130F5CBA6E}" type="presParOf" srcId="{42D38E68-2F1B-43FD-8C53-EBBCB4AFBA6D}" destId="{03620E14-CF47-4323-957D-9AAEF976BF31}" srcOrd="0" destOrd="0" presId="urn:microsoft.com/office/officeart/2005/8/layout/chevronAccent+Icon"/>
    <dgm:cxn modelId="{99395D93-6ED3-4EAE-ADD6-9999D38C9BF5}" type="presParOf" srcId="{03620E14-CF47-4323-957D-9AAEF976BF31}" destId="{4457974E-F9A0-41FF-A012-3A99731CC30A}" srcOrd="0" destOrd="0" presId="urn:microsoft.com/office/officeart/2005/8/layout/chevronAccent+Icon"/>
    <dgm:cxn modelId="{4F077022-4D95-47C4-81DF-1FCAEF1A88CE}" type="presParOf" srcId="{03620E14-CF47-4323-957D-9AAEF976BF31}" destId="{2BE3F9FB-C3FE-4DD2-98D3-77A0DCC657A2}" srcOrd="1" destOrd="0" presId="urn:microsoft.com/office/officeart/2005/8/layout/chevronAccent+Icon"/>
    <dgm:cxn modelId="{6F998EA0-13A6-4AD7-B447-7E3E622FBB80}" type="presParOf" srcId="{42D38E68-2F1B-43FD-8C53-EBBCB4AFBA6D}" destId="{DB19ECAC-8465-4D10-808C-2C1EF6F30FD7}" srcOrd="1" destOrd="0" presId="urn:microsoft.com/office/officeart/2005/8/layout/chevronAccent+Icon"/>
    <dgm:cxn modelId="{623DB76B-D987-4389-8452-D8DCFA7571DB}" type="presParOf" srcId="{42D38E68-2F1B-43FD-8C53-EBBCB4AFBA6D}" destId="{B768F3F8-1F5C-456C-B9EB-8312717ADB87}" srcOrd="2" destOrd="0" presId="urn:microsoft.com/office/officeart/2005/8/layout/chevronAccent+Icon"/>
    <dgm:cxn modelId="{78132727-151C-4829-A203-43B8F04F426F}" type="presParOf" srcId="{B768F3F8-1F5C-456C-B9EB-8312717ADB87}" destId="{B5AC8954-5A67-4A9C-9A56-20FA7C07242C}" srcOrd="0" destOrd="0" presId="urn:microsoft.com/office/officeart/2005/8/layout/chevronAccent+Icon"/>
    <dgm:cxn modelId="{37F8D0FE-DCA7-490C-9C96-CB7F3267E0A3}" type="presParOf" srcId="{B768F3F8-1F5C-456C-B9EB-8312717ADB87}" destId="{5E7C854F-3820-46E0-A513-EFA064CB6BBC}" srcOrd="1" destOrd="0" presId="urn:microsoft.com/office/officeart/2005/8/layout/chevronAccent+Icon"/>
    <dgm:cxn modelId="{185C879A-257D-425C-AC99-0585BDC32D27}" type="presParOf" srcId="{42D38E68-2F1B-43FD-8C53-EBBCB4AFBA6D}" destId="{3D0412E5-6865-4735-AEDC-9307DFE61792}" srcOrd="3" destOrd="0" presId="urn:microsoft.com/office/officeart/2005/8/layout/chevronAccent+Icon"/>
    <dgm:cxn modelId="{3AC6D326-8B0E-48E4-B3D7-970E3F34B6C6}" type="presParOf" srcId="{42D38E68-2F1B-43FD-8C53-EBBCB4AFBA6D}" destId="{568AD11B-BBE0-430F-AA8D-9A3B6E9617B6}" srcOrd="4" destOrd="0" presId="urn:microsoft.com/office/officeart/2005/8/layout/chevronAccent+Icon"/>
    <dgm:cxn modelId="{254339EC-736E-4F17-B76D-2627E497784A}" type="presParOf" srcId="{568AD11B-BBE0-430F-AA8D-9A3B6E9617B6}" destId="{98316AAC-306C-4814-B526-E5A7E07270CA}" srcOrd="0" destOrd="0" presId="urn:microsoft.com/office/officeart/2005/8/layout/chevronAccent+Icon"/>
    <dgm:cxn modelId="{D3F87035-8394-47D6-ACE6-262E15AF581E}" type="presParOf" srcId="{568AD11B-BBE0-430F-AA8D-9A3B6E9617B6}" destId="{7E967094-E005-4422-81A8-6E39F803DBD3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7974E-F9A0-41FF-A012-3A99731CC30A}">
      <dsp:nvSpPr>
        <dsp:cNvPr id="0" name=""/>
        <dsp:cNvSpPr/>
      </dsp:nvSpPr>
      <dsp:spPr>
        <a:xfrm>
          <a:off x="0" y="256605"/>
          <a:ext cx="2250033" cy="759252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3F9FB-C3FE-4DD2-98D3-77A0DCC657A2}">
      <dsp:nvSpPr>
        <dsp:cNvPr id="0" name=""/>
        <dsp:cNvSpPr/>
      </dsp:nvSpPr>
      <dsp:spPr>
        <a:xfrm>
          <a:off x="872390" y="643992"/>
          <a:ext cx="1866273" cy="639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Plan</a:t>
          </a:r>
        </a:p>
      </dsp:txBody>
      <dsp:txXfrm>
        <a:off x="891109" y="662711"/>
        <a:ext cx="1828835" cy="601666"/>
      </dsp:txXfrm>
    </dsp:sp>
    <dsp:sp modelId="{B5AC8954-5A67-4A9C-9A56-20FA7C07242C}">
      <dsp:nvSpPr>
        <dsp:cNvPr id="0" name=""/>
        <dsp:cNvSpPr/>
      </dsp:nvSpPr>
      <dsp:spPr>
        <a:xfrm>
          <a:off x="2850498" y="243542"/>
          <a:ext cx="2291228" cy="841140"/>
        </a:xfrm>
        <a:prstGeom prst="chevron">
          <a:avLst>
            <a:gd name="adj" fmla="val 4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C854F-3820-46E0-A513-EFA064CB6BBC}">
      <dsp:nvSpPr>
        <dsp:cNvPr id="0" name=""/>
        <dsp:cNvSpPr/>
      </dsp:nvSpPr>
      <dsp:spPr>
        <a:xfrm>
          <a:off x="3612450" y="638260"/>
          <a:ext cx="2125325" cy="674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Execute</a:t>
          </a:r>
        </a:p>
      </dsp:txBody>
      <dsp:txXfrm>
        <a:off x="3632192" y="658002"/>
        <a:ext cx="2085841" cy="634558"/>
      </dsp:txXfrm>
    </dsp:sp>
    <dsp:sp modelId="{98316AAC-306C-4814-B526-E5A7E07270CA}">
      <dsp:nvSpPr>
        <dsp:cNvPr id="0" name=""/>
        <dsp:cNvSpPr/>
      </dsp:nvSpPr>
      <dsp:spPr>
        <a:xfrm>
          <a:off x="5849610" y="273570"/>
          <a:ext cx="2245180" cy="852777"/>
        </a:xfrm>
        <a:prstGeom prst="chevron">
          <a:avLst>
            <a:gd name="adj" fmla="val 4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67094-E005-4422-81A8-6E39F803DBD3}">
      <dsp:nvSpPr>
        <dsp:cNvPr id="0" name=""/>
        <dsp:cNvSpPr/>
      </dsp:nvSpPr>
      <dsp:spPr>
        <a:xfrm>
          <a:off x="6747478" y="680536"/>
          <a:ext cx="1807444" cy="621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Compliant</a:t>
          </a:r>
        </a:p>
      </dsp:txBody>
      <dsp:txXfrm>
        <a:off x="6765683" y="698741"/>
        <a:ext cx="1771034" cy="585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D4104-B16B-1B4A-B966-179369F71467}" type="datetimeFigureOut">
              <a:rPr lang="en-US" smtClean="0">
                <a:latin typeface="Gill Sans MT" panose="020B0502020104020203" pitchFamily="34" charset="0"/>
              </a:rPr>
              <a:t>2/23/2024</a:t>
            </a:fld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CD5A6-D054-674B-BC00-55AFD3D4FE88}" type="slidenum">
              <a:rPr lang="en-US" smtClean="0">
                <a:latin typeface="Gill Sans MT" panose="020B0502020104020203" pitchFamily="34" charset="0"/>
              </a:rPr>
              <a:t>‹#›</a:t>
            </a:fld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90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 MT" panose="020B050202010402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 MT" panose="020B0502020104020203" pitchFamily="34" charset="0"/>
              </a:defRPr>
            </a:lvl1pPr>
          </a:lstStyle>
          <a:p>
            <a:fld id="{38CEBDD4-337B-4566-B02F-1D9E1846F0F1}" type="datetimeFigureOut">
              <a:rPr lang="en-GB" smtClean="0"/>
              <a:pPr/>
              <a:t>23/02/2024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 MT" panose="020B050202010402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 MT" panose="020B0502020104020203" pitchFamily="34" charset="0"/>
              </a:defRPr>
            </a:lvl1pPr>
          </a:lstStyle>
          <a:p>
            <a:fld id="{6DB3D1E0-B84E-4AC7-B87B-D0AD46887D5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594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6616" rtl="0" eaLnBrk="1" latinLnBrk="0" hangingPunct="1">
      <a:defRPr sz="5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178308" algn="l" defTabSz="356616" rtl="0" eaLnBrk="1" latinLnBrk="0" hangingPunct="1">
      <a:defRPr sz="5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356616" algn="l" defTabSz="356616" rtl="0" eaLnBrk="1" latinLnBrk="0" hangingPunct="1">
      <a:defRPr sz="5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534924" algn="l" defTabSz="356616" rtl="0" eaLnBrk="1" latinLnBrk="0" hangingPunct="1">
      <a:defRPr sz="5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713232" algn="l" defTabSz="356616" rtl="0" eaLnBrk="1" latinLnBrk="0" hangingPunct="1">
      <a:defRPr sz="5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891540" algn="l" defTabSz="356616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69848" algn="l" defTabSz="356616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48156" algn="l" defTabSz="356616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426464" algn="l" defTabSz="356616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8D271-29B7-4260-A061-AA7F06999F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119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D1E0-B84E-4AC7-B87B-D0AD46887D5A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24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ratings and completed MiReview forms should be uploaded into the individual employees profile in People Hub (guide available)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D1E0-B84E-4AC7-B87B-D0AD46887D5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22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E817A0-65B0-44B2-B1C4-02F886A5ACFA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rgbClr val="F2F3E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69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accent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7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accent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Add supporting title / information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3077884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 Month 0000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DF3C36-84F8-4BE6-880C-879C37A829A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0CA6C6-57A3-449E-B8E3-801848C1DC81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56452EB-6AA1-4F4F-A30C-116DFD70C8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CEE982B-F6E6-4331-87A3-0C6B74277B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1754" y="904875"/>
            <a:ext cx="2223166" cy="336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9165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E817A0-65B0-44B2-B1C4-02F886A5ACFA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69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7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Add supporting title / information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3077884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DEB873-F2B7-374A-81D2-5A0A7357C37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F0A8CF2-1F22-EB4B-A5DD-0DDB133DAEDA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062B05-C581-214C-A971-9E9FE5892D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446281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3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4D190D-5292-422B-86D9-15E1AEE1C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414" b="3414"/>
          <a:stretch/>
        </p:blipFill>
        <p:spPr>
          <a:xfrm flipH="1">
            <a:off x="-17014" y="0"/>
            <a:ext cx="916101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69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7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Add supporting title / information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3077884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BA4E65-C7B8-C44F-BEFB-85147B1410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0"/>
            <a:ext cx="923694" cy="1151487"/>
            <a:chOff x="8051652" y="-18316"/>
            <a:chExt cx="860573" cy="1072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CCB70F-EEC4-524A-B47C-A2444D222CC8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B7DA25-C110-CC43-B5EF-58FB4F8C12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0661592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310D62-79DC-444D-B2E6-BCF03C5DF8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8315"/>
            <a:ext cx="9143999" cy="51618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DAA6A09-D09E-4CD1-8E0A-FB969B64E995}"/>
              </a:ext>
            </a:extLst>
          </p:cNvPr>
          <p:cNvSpPr/>
          <p:nvPr userDrawn="1"/>
        </p:nvSpPr>
        <p:spPr bwMode="auto">
          <a:xfrm>
            <a:off x="0" y="-18316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69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7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Add supporting title / information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3077884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CB55E1-0892-E84A-AA10-FD44B3BF9B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D7C38D-7EC0-6E4F-B04E-BE763DD0D57F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7011B-8724-3645-B3C5-C570A6C1D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54010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accent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Add supporting title here</a:t>
            </a:r>
          </a:p>
        </p:txBody>
      </p:sp>
      <p:sp>
        <p:nvSpPr>
          <p:cNvPr id="12" name="Footer Placeholder 32">
            <a:extLst>
              <a:ext uri="{FF2B5EF4-FFF2-40B4-BE49-F238E27FC236}">
                <a16:creationId xmlns:a16="http://schemas.microsoft.com/office/drawing/2014/main" id="{906FB9B2-93ED-4CA2-822E-DE6EEBCDE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BCFD6B-41D0-482C-B966-E000124D99F4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B1937A-995E-45FE-936A-8DCD4FDEC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50961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4DB090-8820-4F93-B2DA-B07F436C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00FA71-60C0-4E24-B8DA-AA48B99CD02F}"/>
              </a:ext>
            </a:extLst>
          </p:cNvPr>
          <p:cNvSpPr/>
          <p:nvPr userDrawn="1"/>
        </p:nvSpPr>
        <p:spPr bwMode="auto">
          <a:xfrm>
            <a:off x="0" y="0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supporting title here</a:t>
            </a:r>
          </a:p>
        </p:txBody>
      </p:sp>
      <p:sp>
        <p:nvSpPr>
          <p:cNvPr id="10" name="Footer Placeholder 32">
            <a:extLst>
              <a:ext uri="{FF2B5EF4-FFF2-40B4-BE49-F238E27FC236}">
                <a16:creationId xmlns:a16="http://schemas.microsoft.com/office/drawing/2014/main" id="{6571FC60-6100-4B9E-AB0D-561058820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1AB5CF-512B-4652-B5CD-8E81248EC789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6CA822-2A51-41F0-B0B1-0134DFECF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92835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B20847D-71AE-40C8-BBBA-449C9AD4181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9144000" cy="51435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00FA71-60C0-4E24-B8DA-AA48B99CD02F}"/>
              </a:ext>
            </a:extLst>
          </p:cNvPr>
          <p:cNvSpPr/>
          <p:nvPr userDrawn="1"/>
        </p:nvSpPr>
        <p:spPr bwMode="auto">
          <a:xfrm>
            <a:off x="0" y="-18316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supporting title here</a:t>
            </a:r>
          </a:p>
        </p:txBody>
      </p:sp>
      <p:sp>
        <p:nvSpPr>
          <p:cNvPr id="8" name="Footer Placeholder 32">
            <a:extLst>
              <a:ext uri="{FF2B5EF4-FFF2-40B4-BE49-F238E27FC236}">
                <a16:creationId xmlns:a16="http://schemas.microsoft.com/office/drawing/2014/main" id="{BFC6E8A5-36C3-4AAE-A450-F75D1F4B6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E4508-8A20-41CC-B86E-8BE7D1E0688E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3C51E8-40CF-4995-B02D-318AD5F63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0285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37E843-8A43-49BA-BC84-135CF2CFB653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supporting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6D8CBA-6BD9-4C08-852C-FDFE5035CB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99" y="668214"/>
            <a:ext cx="4147336" cy="4114801"/>
          </a:xfrm>
          <a:prstGeom prst="rect">
            <a:avLst/>
          </a:prstGeom>
        </p:spPr>
      </p:pic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EC346F3A-3897-45E1-A585-AF94E55BE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DAFEF0-8AAC-47AE-9262-9C50C76BC1C8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F9CEEFE-BCBB-445B-83F0-E727D5C49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04967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37E843-8A43-49BA-BC84-135CF2CFB653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2050" y="1020575"/>
            <a:ext cx="4192588" cy="2074863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Add quote text here.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FEA2D82-1AD3-46D7-8929-676FC9B23F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32051" y="3545865"/>
            <a:ext cx="4192588" cy="813410"/>
          </a:xfrm>
        </p:spPr>
        <p:txBody>
          <a:bodyPr anchor="t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Name surname</a:t>
            </a:r>
          </a:p>
          <a:p>
            <a:pPr lvl="1"/>
            <a:r>
              <a:rPr lang="en-US" dirty="0"/>
              <a:t>Job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E7A59D-7FC1-4176-835C-27EFA4FF1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639" y="3528280"/>
            <a:ext cx="760900" cy="691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5AB89-9AB4-49F2-8745-3C53172F11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18" y="783903"/>
            <a:ext cx="1165675" cy="1057742"/>
          </a:xfrm>
          <a:prstGeom prst="rect">
            <a:avLst/>
          </a:prstGeom>
        </p:spPr>
      </p:pic>
      <p:sp>
        <p:nvSpPr>
          <p:cNvPr id="13" name="Footer Placeholder 32">
            <a:extLst>
              <a:ext uri="{FF2B5EF4-FFF2-40B4-BE49-F238E27FC236}">
                <a16:creationId xmlns:a16="http://schemas.microsoft.com/office/drawing/2014/main" id="{7043CE7E-EAD1-48A5-B39C-B9FD9AD02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E3F8D3-6C5D-4D6B-BF80-28F531BEB49E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7C59F2-0EBE-46D9-B4D1-E621E6574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609903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323850" y="1276349"/>
            <a:ext cx="8496300" cy="3219451"/>
          </a:xfrm>
        </p:spPr>
        <p:txBody>
          <a:bodyPr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Footer Placeholder 32">
            <a:extLst>
              <a:ext uri="{FF2B5EF4-FFF2-40B4-BE49-F238E27FC236}">
                <a16:creationId xmlns:a16="http://schemas.microsoft.com/office/drawing/2014/main" id="{2D260932-75E9-46A2-9558-8F95BEE64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2DA737-8CAB-4E91-8CF6-52800158D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C2A25-AC0C-4704-B891-2E8C15B92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01084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481B7D2-6B1D-49C8-A39C-BB3FAF2B23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1" y="1290257"/>
            <a:ext cx="3364972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B3AB74A-12D5-4373-8BB6-DAA501FD254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97259" y="1290257"/>
            <a:ext cx="3364972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ooter Placeholder 32">
            <a:extLst>
              <a:ext uri="{FF2B5EF4-FFF2-40B4-BE49-F238E27FC236}">
                <a16:creationId xmlns:a16="http://schemas.microsoft.com/office/drawing/2014/main" id="{17932513-4A4D-4A71-ADD7-C788F94EE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273AEF-A91C-4F6C-9832-C21CEE2BD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3D43DC-4D97-46FE-9625-3CACB1077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96906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0" y="1276350"/>
            <a:ext cx="4248149" cy="3311524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1" y="1290257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E0C2145-95B4-43A2-9D40-628EF8838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4769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1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70F38A7D-3AFE-4BE4-9A16-0B0D2EE4F67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04802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E90647-52DA-417A-AD65-667E57407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92744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1" y="1276350"/>
            <a:ext cx="4097866" cy="1582737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70F38A7D-3AFE-4BE4-9A16-0B0D2EE4F67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04802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10" name="Chart Placeholder 6">
            <a:extLst>
              <a:ext uri="{FF2B5EF4-FFF2-40B4-BE49-F238E27FC236}">
                <a16:creationId xmlns:a16="http://schemas.microsoft.com/office/drawing/2014/main" id="{327DFA5E-0331-450D-91F8-9D808739F495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572001" y="3005137"/>
            <a:ext cx="4097866" cy="1582737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3EA923F-D5D2-4E7D-BBD3-941B69011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48524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4688DE-B22A-47B2-964E-C0F573CD5E67}"/>
              </a:ext>
            </a:extLst>
          </p:cNvPr>
          <p:cNvSpPr/>
          <p:nvPr userDrawn="1"/>
        </p:nvSpPr>
        <p:spPr bwMode="auto">
          <a:xfrm>
            <a:off x="4572000" y="-1"/>
            <a:ext cx="4572000" cy="4689475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2" name="Chart Placeholder 6">
            <a:extLst>
              <a:ext uri="{FF2B5EF4-FFF2-40B4-BE49-F238E27FC236}">
                <a16:creationId xmlns:a16="http://schemas.microsoft.com/office/drawing/2014/main" id="{AEFBC4A1-DD58-476E-81A7-3F6748D040AB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724400" y="195263"/>
            <a:ext cx="4248149" cy="4392611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1" y="195264"/>
            <a:ext cx="4034140" cy="67220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1" y="1290257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07C6163-1083-49EC-B245-EE2DE6EF3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566982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1" y="195264"/>
            <a:ext cx="4034140" cy="67220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 here</a:t>
            </a:r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1" y="1290257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639D10E1-F954-4761-87C5-9BA3AD4D9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C4ACE-156E-45A0-BC11-07BAB43EB17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4689476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0A41AD-EFD5-410C-B0E1-10CCD6A17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2272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1C42AD-5F03-4B00-A7D4-F24A64A540BA}"/>
              </a:ext>
            </a:extLst>
          </p:cNvPr>
          <p:cNvSpPr/>
          <p:nvPr userDrawn="1"/>
        </p:nvSpPr>
        <p:spPr bwMode="auto">
          <a:xfrm>
            <a:off x="0" y="4650059"/>
            <a:ext cx="9144000" cy="49344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516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6568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exceptional, every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6BB9F-5B69-184A-9CB7-280D8FD77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62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46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71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47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90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08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72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06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98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12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504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90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E817A0-65B0-44B2-B1C4-02F886A5ACFA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rgbClr val="F2F3E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7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accent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8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accent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Add supporting title / information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0" y="3077885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 Month 0000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DF3C36-84F8-4BE6-880C-879C37A829A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0CA6C6-57A3-449E-B8E3-801848C1DC81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378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56452EB-6AA1-4F4F-A30C-116DFD70C8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CEE982B-F6E6-4331-87A3-0C6B74277B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1754" y="904876"/>
            <a:ext cx="2223166" cy="336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6042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E817A0-65B0-44B2-B1C4-02F886A5ACFA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7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8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Add supporting title / information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0" y="3077885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DEB873-F2B7-374A-81D2-5A0A7357C37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F0A8CF2-1F22-EB4B-A5DD-0DDB133DAEDA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378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062B05-C581-214C-A971-9E9FE5892D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4278501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3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4D190D-5292-422B-86D9-15E1AEE1C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414" b="3414"/>
          <a:stretch/>
        </p:blipFill>
        <p:spPr>
          <a:xfrm flipH="1">
            <a:off x="-17014" y="0"/>
            <a:ext cx="916101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7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8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Add supporting title / information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0" y="3077885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BA4E65-C7B8-C44F-BEFB-85147B1410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1"/>
            <a:ext cx="923694" cy="1151487"/>
            <a:chOff x="8051652" y="-18316"/>
            <a:chExt cx="860573" cy="1072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CCB70F-EEC4-524A-B47C-A2444D222CC8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378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B7DA25-C110-CC43-B5EF-58FB4F8C12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95177752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0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310D62-79DC-444D-B2E6-BCF03C5DF8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8315"/>
            <a:ext cx="9143999" cy="51618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DAA6A09-D09E-4CD1-8E0A-FB969B64E995}"/>
              </a:ext>
            </a:extLst>
          </p:cNvPr>
          <p:cNvSpPr/>
          <p:nvPr userDrawn="1"/>
        </p:nvSpPr>
        <p:spPr bwMode="auto">
          <a:xfrm>
            <a:off x="0" y="-18316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91887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Add presentation title here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2369198"/>
            <a:ext cx="6300789" cy="557212"/>
          </a:xfrm>
        </p:spPr>
        <p:txBody>
          <a:bodyPr lIns="0" tIns="36000"/>
          <a:lstStyle>
            <a:lvl1pPr algn="l">
              <a:spcAft>
                <a:spcPts val="0"/>
              </a:spcAft>
              <a:defRPr sz="2400" b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Add supporting title / information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0" y="3077885"/>
            <a:ext cx="4248151" cy="363538"/>
          </a:xfrm>
        </p:spPr>
        <p:txBody>
          <a:bodyPr anchor="b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 Month 0000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CB55E1-0892-E84A-AA10-FD44B3BF9B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88532" y="-18317"/>
            <a:ext cx="923694" cy="1151487"/>
            <a:chOff x="8051652" y="-18316"/>
            <a:chExt cx="860573" cy="10724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D7C38D-7EC0-6E4F-B04E-BE763DD0D57F}"/>
                </a:ext>
              </a:extLst>
            </p:cNvPr>
            <p:cNvSpPr/>
            <p:nvPr userDrawn="1"/>
          </p:nvSpPr>
          <p:spPr bwMode="gray">
            <a:xfrm>
              <a:off x="8051652" y="-18316"/>
              <a:ext cx="860573" cy="107241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378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7011B-8724-3645-B3C5-C570A6C1D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6582" y="303922"/>
              <a:ext cx="570713" cy="614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29991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accent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Add supporting title here</a:t>
            </a:r>
          </a:p>
        </p:txBody>
      </p:sp>
      <p:sp>
        <p:nvSpPr>
          <p:cNvPr id="12" name="Footer Placeholder 32">
            <a:extLst>
              <a:ext uri="{FF2B5EF4-FFF2-40B4-BE49-F238E27FC236}">
                <a16:creationId xmlns:a16="http://schemas.microsoft.com/office/drawing/2014/main" id="{906FB9B2-93ED-4CA2-822E-DE6EEBCDE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BCFD6B-41D0-482C-B966-E000124D99F4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B1937A-995E-45FE-936A-8DCD4FDEC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3189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4DB090-8820-4F93-B2DA-B07F436C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00FA71-60C0-4E24-B8DA-AA48B99CD02F}"/>
              </a:ext>
            </a:extLst>
          </p:cNvPr>
          <p:cNvSpPr/>
          <p:nvPr userDrawn="1"/>
        </p:nvSpPr>
        <p:spPr bwMode="auto">
          <a:xfrm>
            <a:off x="0" y="0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supporting title here</a:t>
            </a:r>
          </a:p>
        </p:txBody>
      </p:sp>
      <p:sp>
        <p:nvSpPr>
          <p:cNvPr id="10" name="Footer Placeholder 32">
            <a:extLst>
              <a:ext uri="{FF2B5EF4-FFF2-40B4-BE49-F238E27FC236}">
                <a16:creationId xmlns:a16="http://schemas.microsoft.com/office/drawing/2014/main" id="{6571FC60-6100-4B9E-AB0D-561058820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1AB5CF-512B-4652-B5CD-8E81248EC789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6CA822-2A51-41F0-B0B1-0134DFECF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1823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B20847D-71AE-40C8-BBBA-449C9AD4181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9144000" cy="51435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00FA71-60C0-4E24-B8DA-AA48B99CD02F}"/>
              </a:ext>
            </a:extLst>
          </p:cNvPr>
          <p:cNvSpPr/>
          <p:nvPr userDrawn="1"/>
        </p:nvSpPr>
        <p:spPr bwMode="auto">
          <a:xfrm>
            <a:off x="0" y="-18316"/>
            <a:ext cx="9144000" cy="5161816"/>
          </a:xfrm>
          <a:prstGeom prst="rect">
            <a:avLst/>
          </a:pr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supporting title here</a:t>
            </a:r>
          </a:p>
        </p:txBody>
      </p:sp>
      <p:sp>
        <p:nvSpPr>
          <p:cNvPr id="8" name="Footer Placeholder 32">
            <a:extLst>
              <a:ext uri="{FF2B5EF4-FFF2-40B4-BE49-F238E27FC236}">
                <a16:creationId xmlns:a16="http://schemas.microsoft.com/office/drawing/2014/main" id="{BFC6E8A5-36C3-4AAE-A450-F75D1F4B6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E4508-8A20-41CC-B86E-8BE7D1E0688E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3C51E8-40CF-4995-B02D-318AD5F63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11655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37E843-8A43-49BA-BC84-135CF2CFB653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849" y="1043560"/>
            <a:ext cx="6300789" cy="1497866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divider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76FF02-1B5D-4080-99BC-5E1CD633D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49" y="2932113"/>
            <a:ext cx="6300789" cy="363538"/>
          </a:xfrm>
        </p:spPr>
        <p:txBody>
          <a:bodyPr anchor="t"/>
          <a:lstStyle>
            <a:lvl1pPr>
              <a:spcAft>
                <a:spcPts val="0"/>
              </a:spcAft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supporting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6D8CBA-6BD9-4C08-852C-FDFE5035CB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99" y="668215"/>
            <a:ext cx="4147336" cy="4114801"/>
          </a:xfrm>
          <a:prstGeom prst="rect">
            <a:avLst/>
          </a:prstGeom>
        </p:spPr>
      </p:pic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EC346F3A-3897-45E1-A585-AF94E55BE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DAFEF0-8AAC-47AE-9262-9C50C76BC1C8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F9CEEFE-BCBB-445B-83F0-E727D5C49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65460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37E843-8A43-49BA-BC84-135CF2CFB653}"/>
              </a:ext>
            </a:extLst>
          </p:cNvPr>
          <p:cNvSpPr/>
          <p:nvPr userDrawn="1"/>
        </p:nvSpPr>
        <p:spPr bwMode="auto">
          <a:xfrm>
            <a:off x="-1801" y="-18316"/>
            <a:ext cx="9145801" cy="516181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2051" y="1020575"/>
            <a:ext cx="4192588" cy="2074863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lang="en-US" sz="3600" b="0" dirty="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quote text here.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FEA2D82-1AD3-46D7-8929-676FC9B23F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32052" y="3545866"/>
            <a:ext cx="4192588" cy="813410"/>
          </a:xfrm>
        </p:spPr>
        <p:txBody>
          <a:bodyPr anchor="t"/>
          <a:lstStyle>
            <a:lvl1pPr>
              <a:spcAft>
                <a:spcPts val="0"/>
              </a:spcAft>
              <a:defRPr sz="1400" b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Name surname</a:t>
            </a:r>
          </a:p>
          <a:p>
            <a:pPr lvl="1"/>
            <a:r>
              <a:rPr lang="en-US"/>
              <a:t>Job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E7A59D-7FC1-4176-835C-27EFA4FF1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639" y="3528281"/>
            <a:ext cx="760900" cy="691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5AB89-9AB4-49F2-8745-3C53172F11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19" y="783904"/>
            <a:ext cx="1165675" cy="1057742"/>
          </a:xfrm>
          <a:prstGeom prst="rect">
            <a:avLst/>
          </a:prstGeom>
        </p:spPr>
      </p:pic>
      <p:sp>
        <p:nvSpPr>
          <p:cNvPr id="13" name="Footer Placeholder 32">
            <a:extLst>
              <a:ext uri="{FF2B5EF4-FFF2-40B4-BE49-F238E27FC236}">
                <a16:creationId xmlns:a16="http://schemas.microsoft.com/office/drawing/2014/main" id="{7043CE7E-EAD1-48A5-B39C-B9FD9AD02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E3F8D3-6C5D-4D6B-BF80-28F531BEB49E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7C59F2-0EBE-46D9-B4D1-E621E6574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bg1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17129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323850" y="1276350"/>
            <a:ext cx="8496300" cy="3219451"/>
          </a:xfrm>
        </p:spPr>
        <p:txBody>
          <a:bodyPr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Footer Placeholder 32">
            <a:extLst>
              <a:ext uri="{FF2B5EF4-FFF2-40B4-BE49-F238E27FC236}">
                <a16:creationId xmlns:a16="http://schemas.microsoft.com/office/drawing/2014/main" id="{2D260932-75E9-46A2-9558-8F95BEE64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2DA737-8CAB-4E91-8CF6-52800158D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C2A25-AC0C-4704-B891-2E8C15B92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7422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481B7D2-6B1D-49C8-A39C-BB3FAF2B23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2" y="1290258"/>
            <a:ext cx="3364972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B3AB74A-12D5-4373-8BB6-DAA501FD254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97260" y="1290258"/>
            <a:ext cx="3364972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Footer Placeholder 32">
            <a:extLst>
              <a:ext uri="{FF2B5EF4-FFF2-40B4-BE49-F238E27FC236}">
                <a16:creationId xmlns:a16="http://schemas.microsoft.com/office/drawing/2014/main" id="{17932513-4A4D-4A71-ADD7-C788F94EE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273AEF-A91C-4F6C-9832-C21CEE2BD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3D43DC-4D97-46FE-9625-3CACB1077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88741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1" y="1276350"/>
            <a:ext cx="4248149" cy="3311524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2" y="1290258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E0C2145-95B4-43A2-9D40-628EF8838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85353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2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70F38A7D-3AFE-4BE4-9A16-0B0D2EE4F67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04803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E90647-52DA-417A-AD65-667E57407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13613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7"/>
          </p:nvPr>
        </p:nvSpPr>
        <p:spPr>
          <a:xfrm>
            <a:off x="4572002" y="1276351"/>
            <a:ext cx="4097866" cy="1582737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70F38A7D-3AFE-4BE4-9A16-0B0D2EE4F67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04803" y="1276350"/>
            <a:ext cx="4097866" cy="3311524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Chart Placeholder 6">
            <a:extLst>
              <a:ext uri="{FF2B5EF4-FFF2-40B4-BE49-F238E27FC236}">
                <a16:creationId xmlns:a16="http://schemas.microsoft.com/office/drawing/2014/main" id="{327DFA5E-0331-450D-91F8-9D808739F495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572002" y="3005138"/>
            <a:ext cx="4097866" cy="1582737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3EA923F-D5D2-4E7D-BBD3-941B69011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81539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4688DE-B22A-47B2-964E-C0F573CD5E67}"/>
              </a:ext>
            </a:extLst>
          </p:cNvPr>
          <p:cNvSpPr/>
          <p:nvPr userDrawn="1"/>
        </p:nvSpPr>
        <p:spPr bwMode="auto">
          <a:xfrm>
            <a:off x="4572000" y="-1"/>
            <a:ext cx="4572000" cy="4689475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2" name="Chart Placeholder 6">
            <a:extLst>
              <a:ext uri="{FF2B5EF4-FFF2-40B4-BE49-F238E27FC236}">
                <a16:creationId xmlns:a16="http://schemas.microsoft.com/office/drawing/2014/main" id="{AEFBC4A1-DD58-476E-81A7-3F6748D040AB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724401" y="195264"/>
            <a:ext cx="4248149" cy="4392611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1" y="195264"/>
            <a:ext cx="4034140" cy="67220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2" y="1290258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D072F283-72CB-42F4-B950-8FEB7BA9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07C6163-1083-49EC-B245-EE2DE6EF3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660152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1" y="195264"/>
            <a:ext cx="4034140" cy="67220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 here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4AFB629-9F2A-4790-89C1-06CBE90553E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852" y="1290258"/>
            <a:ext cx="4034140" cy="3297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Footer Placeholder 32">
            <a:extLst>
              <a:ext uri="{FF2B5EF4-FFF2-40B4-BE49-F238E27FC236}">
                <a16:creationId xmlns:a16="http://schemas.microsoft.com/office/drawing/2014/main" id="{639D10E1-F954-4761-87C5-9BA3AD4D9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C4ACE-156E-45A0-BC11-07BAB43EB17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1"/>
            <a:ext cx="4572000" cy="4689476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0A41AD-EFD5-410C-B0E1-10CCD6A17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87073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B756CE-DE86-4DCD-9091-9E61CFCE9A13}"/>
              </a:ext>
            </a:extLst>
          </p:cNvPr>
          <p:cNvSpPr/>
          <p:nvPr userDrawn="1"/>
        </p:nvSpPr>
        <p:spPr bwMode="auto">
          <a:xfrm>
            <a:off x="0" y="4688757"/>
            <a:ext cx="9144000" cy="454743"/>
          </a:xfrm>
          <a:prstGeom prst="rect">
            <a:avLst/>
          </a:prstGeom>
          <a:solidFill>
            <a:srgbClr val="EAEAEA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304801" y="195264"/>
            <a:ext cx="7467600" cy="6722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276350"/>
            <a:ext cx="8496300" cy="33115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8E57E8E-D775-49E3-9035-B897FBCBC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7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B2FDB6-6D83-48FC-81A1-9896518E2B92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011" y="454743"/>
            <a:ext cx="964043" cy="28582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38EA3B-71ED-4938-A1AD-C3C9BF24D166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7944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857" r:id="rId10"/>
    <p:sldLayoutId id="2147483860" r:id="rId11"/>
    <p:sldLayoutId id="2147483859" r:id="rId12"/>
    <p:sldLayoutId id="2147483927" r:id="rId13"/>
    <p:sldLayoutId id="2147483928" r:id="rId14"/>
    <p:sldLayoutId id="2147483926" r:id="rId15"/>
    <p:sldLayoutId id="2147483925" r:id="rId16"/>
    <p:sldLayoutId id="2147483929" r:id="rId17"/>
    <p:sldLayoutId id="2147483942" r:id="rId18"/>
  </p:sldLayoutIdLst>
  <p:transition>
    <p:fade/>
  </p:transition>
  <p:hf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="0" i="0" cap="none" baseline="0">
          <a:solidFill>
            <a:schemeClr val="accent1"/>
          </a:solidFill>
          <a:latin typeface="+mj-lt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None/>
        <a:defRPr sz="1400" b="0" i="0">
          <a:solidFill>
            <a:schemeClr val="tx2"/>
          </a:solidFill>
          <a:latin typeface="+mn-lt"/>
          <a:ea typeface="+mn-ea"/>
          <a:cs typeface="Calibri Light" panose="020F0302020204030204" pitchFamily="34" charset="0"/>
        </a:defRPr>
      </a:lvl1pPr>
      <a:lvl2pPr marL="174625" indent="-174625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2pPr>
      <a:lvl3pPr marL="363538" indent="-188913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SzPct val="100000"/>
        <a:buFont typeface="Arial" panose="020B0604020202020204" pitchFamily="34" charset="0"/>
        <a:buChar char="•"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3pPr>
      <a:lvl4pPr marL="536575" indent="-173038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SzPct val="100000"/>
        <a:buFont typeface="Calibri Light" panose="020F0302020204030204" pitchFamily="34" charset="0"/>
        <a:buChar char="–"/>
        <a:tabLst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4pPr>
      <a:lvl5pPr marL="0" indent="0" algn="l" rtl="0" eaLnBrk="1" fontAlgn="base" hangingPunct="1">
        <a:lnSpc>
          <a:spcPct val="90000"/>
        </a:lnSpc>
        <a:spcBef>
          <a:spcPts val="0"/>
        </a:spcBef>
        <a:spcAft>
          <a:spcPts val="0"/>
        </a:spcAft>
        <a:buClrTx/>
        <a:buSzPct val="100000"/>
        <a:buFont typeface="Arial" panose="020B0604020202020204" pitchFamily="34" charset="0"/>
        <a:buNone/>
        <a:defRPr sz="1400" b="1" i="0">
          <a:solidFill>
            <a:schemeClr val="accent2"/>
          </a:solidFill>
          <a:latin typeface="+mj-lt"/>
          <a:cs typeface="Calibri Light" panose="020F0302020204030204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556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3822">
          <p15:clr>
            <a:srgbClr val="F26B43"/>
          </p15:clr>
        </p15:guide>
        <p15:guide id="6" orient="horz" pos="123" userDrawn="1">
          <p15:clr>
            <a:srgbClr val="F26B43"/>
          </p15:clr>
        </p15:guide>
        <p15:guide id="7" orient="horz" pos="4110">
          <p15:clr>
            <a:srgbClr val="F26B43"/>
          </p15:clr>
        </p15:guide>
        <p15:guide id="9" orient="horz" pos="2954" userDrawn="1">
          <p15:clr>
            <a:srgbClr val="F26B43"/>
          </p15:clr>
        </p15:guide>
        <p15:guide id="11" orient="horz" pos="1801" userDrawn="1">
          <p15:clr>
            <a:srgbClr val="F26B43"/>
          </p15:clr>
        </p15:guide>
        <p15:guide id="12" pos="204" userDrawn="1">
          <p15:clr>
            <a:srgbClr val="F26B43"/>
          </p15:clr>
        </p15:guide>
        <p15:guide id="13" orient="horz" pos="2890" userDrawn="1">
          <p15:clr>
            <a:srgbClr val="F26B43"/>
          </p15:clr>
        </p15:guide>
        <p15:guide id="15" pos="1532" userDrawn="1">
          <p15:clr>
            <a:srgbClr val="F26B43"/>
          </p15:clr>
        </p15:guide>
        <p15:guide id="16" orient="horz" pos="804" userDrawn="1">
          <p15:clr>
            <a:srgbClr val="F26B43"/>
          </p15:clr>
        </p15:guide>
        <p15:guide id="17" orient="horz" pos="494" userDrawn="1">
          <p15:clr>
            <a:srgbClr val="F26B43"/>
          </p15:clr>
        </p15:guide>
        <p15:guide id="18" pos="5196" userDrawn="1">
          <p15:clr>
            <a:srgbClr val="F26B43"/>
          </p15:clr>
        </p15:guide>
        <p15:guide id="19" pos="635" userDrawn="1">
          <p15:clr>
            <a:srgbClr val="F26B43"/>
          </p15:clr>
        </p15:guide>
        <p15:guide id="20" pos="552" userDrawn="1">
          <p15:clr>
            <a:srgbClr val="F26B43"/>
          </p15:clr>
        </p15:guide>
        <p15:guide id="21" pos="4173" userDrawn="1">
          <p15:clr>
            <a:srgbClr val="F26B43"/>
          </p15:clr>
        </p15:guide>
        <p15:guide id="22" orient="horz" pos="184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5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B756CE-DE86-4DCD-9091-9E61CFCE9A13}"/>
              </a:ext>
            </a:extLst>
          </p:cNvPr>
          <p:cNvSpPr/>
          <p:nvPr userDrawn="1"/>
        </p:nvSpPr>
        <p:spPr bwMode="auto">
          <a:xfrm>
            <a:off x="0" y="4688758"/>
            <a:ext cx="9144000" cy="454743"/>
          </a:xfrm>
          <a:prstGeom prst="rect">
            <a:avLst/>
          </a:prstGeom>
          <a:solidFill>
            <a:srgbClr val="EAEAEA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8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304801" y="195264"/>
            <a:ext cx="7467600" cy="6722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276350"/>
            <a:ext cx="8496300" cy="33115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 bwMode="gray">
          <a:xfrm>
            <a:off x="323850" y="4858638"/>
            <a:ext cx="3086100" cy="1437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8E57E8E-D775-49E3-9035-B897FBCBC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505828" y="4818154"/>
            <a:ext cx="419096" cy="28454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  <a:cs typeface="Calibri Light" panose="020F0302020204030204" pitchFamily="34" charset="0"/>
              </a:defRPr>
            </a:lvl1pPr>
          </a:lstStyle>
          <a:p>
            <a:fld id="{FA64A5E8-231D-4523-AD58-CD6F1C7AD47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B2FDB6-6D83-48FC-81A1-9896518E2B9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012" y="454743"/>
            <a:ext cx="964043" cy="28582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38EA3B-71ED-4938-A1AD-C3C9BF24D166}"/>
              </a:ext>
            </a:extLst>
          </p:cNvPr>
          <p:cNvCxnSpPr/>
          <p:nvPr userDrawn="1"/>
        </p:nvCxnSpPr>
        <p:spPr bwMode="auto">
          <a:xfrm flipV="1">
            <a:off x="8286750" y="4858638"/>
            <a:ext cx="0" cy="290512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2005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  <p:sldLayoutId id="2147483958" r:id="rId15"/>
    <p:sldLayoutId id="2147483959" r:id="rId16"/>
  </p:sldLayoutIdLst>
  <p:transition>
    <p:fade/>
  </p:transition>
  <p:hf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="0" i="0" cap="none" baseline="0">
          <a:solidFill>
            <a:schemeClr val="accent1"/>
          </a:solidFill>
          <a:latin typeface="+mj-lt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F5F5F"/>
          </a:solidFill>
          <a:latin typeface="Univers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None/>
        <a:defRPr sz="1400" b="0" i="0">
          <a:solidFill>
            <a:schemeClr val="tx2"/>
          </a:solidFill>
          <a:latin typeface="+mn-lt"/>
          <a:ea typeface="+mn-ea"/>
          <a:cs typeface="Calibri Light" panose="020F0302020204030204" pitchFamily="34" charset="0"/>
        </a:defRPr>
      </a:lvl1pPr>
      <a:lvl2pPr marL="174621" indent="-174621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2pPr>
      <a:lvl3pPr marL="363529" indent="-188909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SzPct val="100000"/>
        <a:buFont typeface="Arial" panose="020B0604020202020204" pitchFamily="34" charset="0"/>
        <a:buChar char="•"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3pPr>
      <a:lvl4pPr marL="536561" indent="-173034" algn="l" rtl="0" eaLnBrk="1" fontAlgn="base" hangingPunct="1">
        <a:lnSpc>
          <a:spcPct val="90000"/>
        </a:lnSpc>
        <a:spcBef>
          <a:spcPts val="0"/>
        </a:spcBef>
        <a:spcAft>
          <a:spcPts val="1200"/>
        </a:spcAft>
        <a:buClrTx/>
        <a:buSzPct val="100000"/>
        <a:buFont typeface="Calibri Light" panose="020F0302020204030204" pitchFamily="34" charset="0"/>
        <a:buChar char="–"/>
        <a:tabLst/>
        <a:defRPr sz="1400" b="0" i="0">
          <a:solidFill>
            <a:schemeClr val="tx2"/>
          </a:solidFill>
          <a:latin typeface="+mn-lt"/>
          <a:cs typeface="Calibri Light" panose="020F0302020204030204" pitchFamily="34" charset="0"/>
        </a:defRPr>
      </a:lvl4pPr>
      <a:lvl5pPr marL="0" indent="0" algn="l" rtl="0" eaLnBrk="1" fontAlgn="base" hangingPunct="1">
        <a:lnSpc>
          <a:spcPct val="90000"/>
        </a:lnSpc>
        <a:spcBef>
          <a:spcPts val="0"/>
        </a:spcBef>
        <a:spcAft>
          <a:spcPts val="0"/>
        </a:spcAft>
        <a:buClrTx/>
        <a:buSzPct val="100000"/>
        <a:buFont typeface="Arial" panose="020B0604020202020204" pitchFamily="34" charset="0"/>
        <a:buNone/>
        <a:defRPr sz="1400" b="1" i="0">
          <a:solidFill>
            <a:schemeClr val="accent2"/>
          </a:solidFill>
          <a:latin typeface="+mj-lt"/>
          <a:cs typeface="Calibri Light" panose="020F0302020204030204" pitchFamily="34" charset="0"/>
        </a:defRPr>
      </a:lvl5pPr>
      <a:lvl6pPr marL="1885903" indent="-171446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6pPr>
      <a:lvl7pPr marL="2228795" indent="-171446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7pPr>
      <a:lvl8pPr marL="2571686" indent="-171446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8pPr>
      <a:lvl9pPr marL="2914577" indent="-171446" algn="l" rtl="0" eaLnBrk="1" fontAlgn="base" hangingPunct="1">
        <a:spcBef>
          <a:spcPct val="20000"/>
        </a:spcBef>
        <a:spcAft>
          <a:spcPct val="0"/>
        </a:spcAft>
        <a:buClr>
          <a:srgbClr val="A4A2D6"/>
        </a:buClr>
        <a:buSzPct val="80000"/>
        <a:buChar char="•"/>
        <a:defRPr sz="12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556">
          <p15:clr>
            <a:srgbClr val="F26B43"/>
          </p15:clr>
        </p15:guide>
        <p15:guide id="2" pos="2880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3822">
          <p15:clr>
            <a:srgbClr val="F26B43"/>
          </p15:clr>
        </p15:guide>
        <p15:guide id="6" orient="horz" pos="123">
          <p15:clr>
            <a:srgbClr val="F26B43"/>
          </p15:clr>
        </p15:guide>
        <p15:guide id="7" orient="horz" pos="4110">
          <p15:clr>
            <a:srgbClr val="F26B43"/>
          </p15:clr>
        </p15:guide>
        <p15:guide id="9" orient="horz" pos="2954">
          <p15:clr>
            <a:srgbClr val="F26B43"/>
          </p15:clr>
        </p15:guide>
        <p15:guide id="11" orient="horz" pos="1801">
          <p15:clr>
            <a:srgbClr val="F26B43"/>
          </p15:clr>
        </p15:guide>
        <p15:guide id="12" pos="204">
          <p15:clr>
            <a:srgbClr val="F26B43"/>
          </p15:clr>
        </p15:guide>
        <p15:guide id="13" orient="horz" pos="2890">
          <p15:clr>
            <a:srgbClr val="F26B43"/>
          </p15:clr>
        </p15:guide>
        <p15:guide id="15" pos="1532">
          <p15:clr>
            <a:srgbClr val="F26B43"/>
          </p15:clr>
        </p15:guide>
        <p15:guide id="16" orient="horz" pos="804">
          <p15:clr>
            <a:srgbClr val="F26B43"/>
          </p15:clr>
        </p15:guide>
        <p15:guide id="17" orient="horz" pos="494">
          <p15:clr>
            <a:srgbClr val="F26B43"/>
          </p15:clr>
        </p15:guide>
        <p15:guide id="18" pos="5196">
          <p15:clr>
            <a:srgbClr val="F26B43"/>
          </p15:clr>
        </p15:guide>
        <p15:guide id="19" pos="635">
          <p15:clr>
            <a:srgbClr val="F26B43"/>
          </p15:clr>
        </p15:guide>
        <p15:guide id="20" pos="552">
          <p15:clr>
            <a:srgbClr val="F26B43"/>
          </p15:clr>
        </p15:guide>
        <p15:guide id="21" pos="4173">
          <p15:clr>
            <a:srgbClr val="F26B43"/>
          </p15:clr>
        </p15:guide>
        <p15:guide id="22" orient="horz" pos="18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EE20F4-DC8A-EE45-9ADE-B0F3D04E037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99486" y="3296560"/>
            <a:ext cx="7863622" cy="923741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</a:pPr>
            <a:r>
              <a:rPr lang="en-GB" sz="4050" dirty="0">
                <a:solidFill>
                  <a:srgbClr val="002060"/>
                </a:solidFill>
                <a:latin typeface="Gill Sans MT" panose="020B0502020104020203" pitchFamily="34" charset="0"/>
              </a:rPr>
              <a:t>Insurance Process &amp; Management </a:t>
            </a:r>
            <a:br>
              <a:rPr lang="en-GB" sz="405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br>
              <a:rPr lang="en-GB" sz="4050" dirty="0">
                <a:solidFill>
                  <a:schemeClr val="bg2">
                    <a:lumMod val="10000"/>
                  </a:schemeClr>
                </a:solidFill>
                <a:latin typeface="Gill Sans MT" panose="020B0502020104020203" pitchFamily="34" charset="0"/>
              </a:rPr>
            </a:br>
            <a:br>
              <a:rPr lang="en-GB" sz="4400" dirty="0">
                <a:solidFill>
                  <a:schemeClr val="bg2">
                    <a:lumMod val="10000"/>
                  </a:schemeClr>
                </a:solidFill>
                <a:latin typeface="Gill Sans MT" panose="020B0502020104020203" pitchFamily="34" charset="0"/>
              </a:rPr>
            </a:br>
            <a:endParaRPr lang="en-GB" sz="4400" spc="-50" dirty="0">
              <a:solidFill>
                <a:schemeClr val="bg2">
                  <a:lumMod val="10000"/>
                </a:schemeClr>
              </a:solidFill>
              <a:latin typeface="Gill Sans MT" panose="020B0502020104020203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E19661-2766-4EF6-9698-4E4C291BAC76}"/>
              </a:ext>
            </a:extLst>
          </p:cNvPr>
          <p:cNvSpPr/>
          <p:nvPr/>
        </p:nvSpPr>
        <p:spPr>
          <a:xfrm>
            <a:off x="276225" y="165707"/>
            <a:ext cx="8667750" cy="620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GB" sz="1800">
              <a:solidFill>
                <a:srgbClr val="FFFFFF"/>
              </a:solidFill>
              <a:latin typeface="Gill Sans MT" panose="020B0502020104020203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9FF36F-3B5B-4BCD-9B12-729876241D7B}"/>
              </a:ext>
            </a:extLst>
          </p:cNvPr>
          <p:cNvCxnSpPr>
            <a:cxnSpLocks/>
          </p:cNvCxnSpPr>
          <p:nvPr/>
        </p:nvCxnSpPr>
        <p:spPr bwMode="auto">
          <a:xfrm>
            <a:off x="442799" y="4231785"/>
            <a:ext cx="8148046" cy="0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ED9ED13-AEF2-4A23-B0C9-DCC3FABE9C97}"/>
              </a:ext>
            </a:extLst>
          </p:cNvPr>
          <p:cNvSpPr txBox="1">
            <a:spLocks/>
          </p:cNvSpPr>
          <p:nvPr/>
        </p:nvSpPr>
        <p:spPr>
          <a:xfrm>
            <a:off x="8505828" y="4818154"/>
            <a:ext cx="419096" cy="28454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189"/>
            <a:fld id="{FA64A5E8-231D-4523-AD58-CD6F1C7AD478}" type="slidenum">
              <a:rPr lang="en-GB" sz="1200">
                <a:solidFill>
                  <a:srgbClr val="002854"/>
                </a:solidFill>
                <a:latin typeface="Gill Sans MT" panose="020B0502020104020203" pitchFamily="34" charset="0"/>
                <a:cs typeface="Calibri Light" panose="020F0302020204030204" pitchFamily="34" charset="0"/>
              </a:rPr>
              <a:pPr algn="ctr" defTabSz="457189"/>
              <a:t>1</a:t>
            </a:fld>
            <a:endParaRPr lang="en-GB" sz="1200">
              <a:solidFill>
                <a:srgbClr val="002854"/>
              </a:solidFill>
              <a:latin typeface="Gill Sans MT" panose="020B0502020104020203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25" y="177616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6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339AA8-7361-0E41-A283-91230C7DE69C}"/>
              </a:ext>
            </a:extLst>
          </p:cNvPr>
          <p:cNvSpPr txBox="1"/>
          <p:nvPr/>
        </p:nvSpPr>
        <p:spPr>
          <a:xfrm>
            <a:off x="448616" y="325334"/>
            <a:ext cx="1463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+mj-lt"/>
                <a:cs typeface="Poppins" pitchFamily="2" charset="77"/>
              </a:rPr>
              <a:t>Agenda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F7AD9798-066A-214D-BD1B-12C4E511B271}"/>
              </a:ext>
            </a:extLst>
          </p:cNvPr>
          <p:cNvSpPr/>
          <p:nvPr/>
        </p:nvSpPr>
        <p:spPr>
          <a:xfrm>
            <a:off x="963826" y="2310473"/>
            <a:ext cx="1296894" cy="69043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253CE652-581A-2C4C-9D1C-A060998E0409}"/>
              </a:ext>
            </a:extLst>
          </p:cNvPr>
          <p:cNvSpPr/>
          <p:nvPr/>
        </p:nvSpPr>
        <p:spPr>
          <a:xfrm>
            <a:off x="2338235" y="2310473"/>
            <a:ext cx="1463221" cy="69043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0CD38C-3013-0540-81A3-796146A4C15D}"/>
              </a:ext>
            </a:extLst>
          </p:cNvPr>
          <p:cNvSpPr txBox="1"/>
          <p:nvPr/>
        </p:nvSpPr>
        <p:spPr>
          <a:xfrm>
            <a:off x="806945" y="3131390"/>
            <a:ext cx="1296894" cy="27699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CE9541-E58E-A84F-A770-4F940E821713}"/>
              </a:ext>
            </a:extLst>
          </p:cNvPr>
          <p:cNvSpPr txBox="1"/>
          <p:nvPr/>
        </p:nvSpPr>
        <p:spPr>
          <a:xfrm>
            <a:off x="2486978" y="3128733"/>
            <a:ext cx="1015748" cy="83099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Workflow Process </a:t>
            </a:r>
            <a:r>
              <a:rPr lang="en-US" sz="12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Plan &amp; Execute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9A6479-D228-D64D-9A84-FC06DF4C6050}"/>
              </a:ext>
            </a:extLst>
          </p:cNvPr>
          <p:cNvSpPr txBox="1"/>
          <p:nvPr/>
        </p:nvSpPr>
        <p:spPr>
          <a:xfrm>
            <a:off x="6959045" y="3127641"/>
            <a:ext cx="1233030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Remediation </a:t>
            </a:r>
          </a:p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Process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DC4508-CD0A-F245-810C-0739F0D607CE}"/>
              </a:ext>
            </a:extLst>
          </p:cNvPr>
          <p:cNvSpPr txBox="1"/>
          <p:nvPr/>
        </p:nvSpPr>
        <p:spPr>
          <a:xfrm>
            <a:off x="1188961" y="2436399"/>
            <a:ext cx="476413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4474F5-4E1A-5D45-BB2C-13546DB96F39}"/>
              </a:ext>
            </a:extLst>
          </p:cNvPr>
          <p:cNvSpPr txBox="1"/>
          <p:nvPr/>
        </p:nvSpPr>
        <p:spPr>
          <a:xfrm>
            <a:off x="2771233" y="2446121"/>
            <a:ext cx="476413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43421B-C280-7344-ADA8-B728FE1EC0A3}"/>
              </a:ext>
            </a:extLst>
          </p:cNvPr>
          <p:cNvSpPr txBox="1"/>
          <p:nvPr/>
        </p:nvSpPr>
        <p:spPr>
          <a:xfrm>
            <a:off x="5083956" y="2446909"/>
            <a:ext cx="476413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37" name="Freeform 949">
            <a:extLst>
              <a:ext uri="{FF2B5EF4-FFF2-40B4-BE49-F238E27FC236}">
                <a16:creationId xmlns:a16="http://schemas.microsoft.com/office/drawing/2014/main" id="{5CDA2387-8FFF-E048-AC0B-DC0FDFCDE4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4365" y="1809233"/>
            <a:ext cx="365606" cy="366704"/>
          </a:xfrm>
          <a:custGeom>
            <a:avLst/>
            <a:gdLst>
              <a:gd name="T0" fmla="*/ 873075 w 291288"/>
              <a:gd name="T1" fmla="*/ 2795955 h 291739"/>
              <a:gd name="T2" fmla="*/ 825138 w 291288"/>
              <a:gd name="T3" fmla="*/ 3109255 h 291739"/>
              <a:gd name="T4" fmla="*/ 1567832 w 291288"/>
              <a:gd name="T5" fmla="*/ 3109255 h 291739"/>
              <a:gd name="T6" fmla="*/ 1567832 w 291288"/>
              <a:gd name="T7" fmla="*/ 2795955 h 291739"/>
              <a:gd name="T8" fmla="*/ 932966 w 291288"/>
              <a:gd name="T9" fmla="*/ 2427114 h 291739"/>
              <a:gd name="T10" fmla="*/ 889032 w 291288"/>
              <a:gd name="T11" fmla="*/ 2696803 h 291739"/>
              <a:gd name="T12" fmla="*/ 1615749 w 291288"/>
              <a:gd name="T13" fmla="*/ 2696803 h 291739"/>
              <a:gd name="T14" fmla="*/ 1663649 w 291288"/>
              <a:gd name="T15" fmla="*/ 2748367 h 291739"/>
              <a:gd name="T16" fmla="*/ 1663649 w 291288"/>
              <a:gd name="T17" fmla="*/ 3109255 h 291739"/>
              <a:gd name="T18" fmla="*/ 2973334 w 291288"/>
              <a:gd name="T19" fmla="*/ 3109255 h 291739"/>
              <a:gd name="T20" fmla="*/ 1603782 w 291288"/>
              <a:gd name="T21" fmla="*/ 2427114 h 291739"/>
              <a:gd name="T22" fmla="*/ 322044 w 291288"/>
              <a:gd name="T23" fmla="*/ 2427114 h 291739"/>
              <a:gd name="T24" fmla="*/ 114416 w 291288"/>
              <a:gd name="T25" fmla="*/ 3109255 h 291739"/>
              <a:gd name="T26" fmla="*/ 725308 w 291288"/>
              <a:gd name="T27" fmla="*/ 3109255 h 291739"/>
              <a:gd name="T28" fmla="*/ 837119 w 291288"/>
              <a:gd name="T29" fmla="*/ 2427114 h 291739"/>
              <a:gd name="T30" fmla="*/ 2861559 w 291288"/>
              <a:gd name="T31" fmla="*/ 2268491 h 291739"/>
              <a:gd name="T32" fmla="*/ 2178738 w 291288"/>
              <a:gd name="T33" fmla="*/ 2609551 h 291739"/>
              <a:gd name="T34" fmla="*/ 3101105 w 291288"/>
              <a:gd name="T35" fmla="*/ 3065636 h 291739"/>
              <a:gd name="T36" fmla="*/ 2090912 w 291288"/>
              <a:gd name="T37" fmla="*/ 1911559 h 291739"/>
              <a:gd name="T38" fmla="*/ 1695617 w 291288"/>
              <a:gd name="T39" fmla="*/ 2367632 h 291739"/>
              <a:gd name="T40" fmla="*/ 2070956 w 291288"/>
              <a:gd name="T41" fmla="*/ 2550070 h 291739"/>
              <a:gd name="T42" fmla="*/ 2833573 w 291288"/>
              <a:gd name="T43" fmla="*/ 2173303 h 291739"/>
              <a:gd name="T44" fmla="*/ 2753701 w 291288"/>
              <a:gd name="T45" fmla="*/ 1911559 h 291739"/>
              <a:gd name="T46" fmla="*/ 1020803 w 291288"/>
              <a:gd name="T47" fmla="*/ 1911559 h 291739"/>
              <a:gd name="T48" fmla="*/ 952932 w 291288"/>
              <a:gd name="T49" fmla="*/ 2331935 h 291739"/>
              <a:gd name="T50" fmla="*/ 1495937 w 291288"/>
              <a:gd name="T51" fmla="*/ 2331935 h 291739"/>
              <a:gd name="T52" fmla="*/ 1140594 w 291288"/>
              <a:gd name="T53" fmla="*/ 1911559 h 291739"/>
              <a:gd name="T54" fmla="*/ 477753 w 291288"/>
              <a:gd name="T55" fmla="*/ 1911559 h 291739"/>
              <a:gd name="T56" fmla="*/ 349984 w 291288"/>
              <a:gd name="T57" fmla="*/ 2331935 h 291739"/>
              <a:gd name="T58" fmla="*/ 853117 w 291288"/>
              <a:gd name="T59" fmla="*/ 2331935 h 291739"/>
              <a:gd name="T60" fmla="*/ 920988 w 291288"/>
              <a:gd name="T61" fmla="*/ 1911559 h 291739"/>
              <a:gd name="T62" fmla="*/ 1615749 w 291288"/>
              <a:gd name="T63" fmla="*/ 566600 h 291739"/>
              <a:gd name="T64" fmla="*/ 1277311 w 291288"/>
              <a:gd name="T65" fmla="*/ 907845 h 291739"/>
              <a:gd name="T66" fmla="*/ 1615749 w 291288"/>
              <a:gd name="T67" fmla="*/ 1245099 h 291739"/>
              <a:gd name="T68" fmla="*/ 1954201 w 291288"/>
              <a:gd name="T69" fmla="*/ 907845 h 291739"/>
              <a:gd name="T70" fmla="*/ 1615749 w 291288"/>
              <a:gd name="T71" fmla="*/ 566600 h 291739"/>
              <a:gd name="T72" fmla="*/ 1615749 w 291288"/>
              <a:gd name="T73" fmla="*/ 471356 h 291739"/>
              <a:gd name="T74" fmla="*/ 2053733 w 291288"/>
              <a:gd name="T75" fmla="*/ 907845 h 291739"/>
              <a:gd name="T76" fmla="*/ 1615749 w 291288"/>
              <a:gd name="T77" fmla="*/ 1340336 h 291739"/>
              <a:gd name="T78" fmla="*/ 1177757 w 291288"/>
              <a:gd name="T79" fmla="*/ 907845 h 291739"/>
              <a:gd name="T80" fmla="*/ 1615749 w 291288"/>
              <a:gd name="T81" fmla="*/ 471356 h 291739"/>
              <a:gd name="T82" fmla="*/ 1615749 w 291288"/>
              <a:gd name="T83" fmla="*/ 95201 h 291739"/>
              <a:gd name="T84" fmla="*/ 809176 w 291288"/>
              <a:gd name="T85" fmla="*/ 896289 h 291739"/>
              <a:gd name="T86" fmla="*/ 1615749 w 291288"/>
              <a:gd name="T87" fmla="*/ 2312106 h 291739"/>
              <a:gd name="T88" fmla="*/ 2418321 w 291288"/>
              <a:gd name="T89" fmla="*/ 896289 h 291739"/>
              <a:gd name="T90" fmla="*/ 1615749 w 291288"/>
              <a:gd name="T91" fmla="*/ 95201 h 291739"/>
              <a:gd name="T92" fmla="*/ 1615749 w 291288"/>
              <a:gd name="T93" fmla="*/ 0 h 291739"/>
              <a:gd name="T94" fmla="*/ 2514142 w 291288"/>
              <a:gd name="T95" fmla="*/ 896289 h 291739"/>
              <a:gd name="T96" fmla="*/ 2154774 w 291288"/>
              <a:gd name="T97" fmla="*/ 1812402 h 291739"/>
              <a:gd name="T98" fmla="*/ 2789634 w 291288"/>
              <a:gd name="T99" fmla="*/ 1812402 h 291739"/>
              <a:gd name="T100" fmla="*/ 2833573 w 291288"/>
              <a:gd name="T101" fmla="*/ 1848099 h 291739"/>
              <a:gd name="T102" fmla="*/ 3224882 w 291288"/>
              <a:gd name="T103" fmla="*/ 3140984 h 291739"/>
              <a:gd name="T104" fmla="*/ 3220897 w 291288"/>
              <a:gd name="T105" fmla="*/ 3188573 h 291739"/>
              <a:gd name="T106" fmla="*/ 3180961 w 291288"/>
              <a:gd name="T107" fmla="*/ 3208396 h 291739"/>
              <a:gd name="T108" fmla="*/ 46558 w 291288"/>
              <a:gd name="T109" fmla="*/ 3208396 h 291739"/>
              <a:gd name="T110" fmla="*/ 6633 w 291288"/>
              <a:gd name="T111" fmla="*/ 3188573 h 291739"/>
              <a:gd name="T112" fmla="*/ 2641 w 291288"/>
              <a:gd name="T113" fmla="*/ 3140984 h 291739"/>
              <a:gd name="T114" fmla="*/ 393917 w 291288"/>
              <a:gd name="T115" fmla="*/ 1848099 h 291739"/>
              <a:gd name="T116" fmla="*/ 441828 w 291288"/>
              <a:gd name="T117" fmla="*/ 1812402 h 291739"/>
              <a:gd name="T118" fmla="*/ 1068706 w 291288"/>
              <a:gd name="T119" fmla="*/ 1812402 h 291739"/>
              <a:gd name="T120" fmla="*/ 713343 w 291288"/>
              <a:gd name="T121" fmla="*/ 896289 h 291739"/>
              <a:gd name="T122" fmla="*/ 1615749 w 291288"/>
              <a:gd name="T123" fmla="*/ 0 h 29173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1288" h="291739">
                <a:moveTo>
                  <a:pt x="78754" y="254235"/>
                </a:moveTo>
                <a:lnTo>
                  <a:pt x="74431" y="282724"/>
                </a:lnTo>
                <a:lnTo>
                  <a:pt x="141424" y="282724"/>
                </a:lnTo>
                <a:lnTo>
                  <a:pt x="141424" y="254235"/>
                </a:lnTo>
                <a:lnTo>
                  <a:pt x="78754" y="254235"/>
                </a:lnTo>
                <a:close/>
                <a:moveTo>
                  <a:pt x="84156" y="220698"/>
                </a:moveTo>
                <a:lnTo>
                  <a:pt x="80194" y="245220"/>
                </a:lnTo>
                <a:lnTo>
                  <a:pt x="145746" y="245220"/>
                </a:lnTo>
                <a:cubicBezTo>
                  <a:pt x="147907" y="245220"/>
                  <a:pt x="150068" y="247384"/>
                  <a:pt x="150068" y="249908"/>
                </a:cubicBezTo>
                <a:lnTo>
                  <a:pt x="150068" y="282724"/>
                </a:lnTo>
                <a:lnTo>
                  <a:pt x="268205" y="282724"/>
                </a:lnTo>
                <a:lnTo>
                  <a:pt x="144666" y="220698"/>
                </a:lnTo>
                <a:lnTo>
                  <a:pt x="84156" y="220698"/>
                </a:lnTo>
                <a:close/>
                <a:moveTo>
                  <a:pt x="29050" y="220698"/>
                </a:moveTo>
                <a:lnTo>
                  <a:pt x="10321" y="282724"/>
                </a:lnTo>
                <a:lnTo>
                  <a:pt x="65427" y="282724"/>
                </a:lnTo>
                <a:lnTo>
                  <a:pt x="75512" y="220698"/>
                </a:lnTo>
                <a:lnTo>
                  <a:pt x="29050" y="220698"/>
                </a:lnTo>
                <a:close/>
                <a:moveTo>
                  <a:pt x="258120" y="206273"/>
                </a:moveTo>
                <a:lnTo>
                  <a:pt x="196530" y="237286"/>
                </a:lnTo>
                <a:lnTo>
                  <a:pt x="279730" y="278757"/>
                </a:lnTo>
                <a:lnTo>
                  <a:pt x="258120" y="206273"/>
                </a:lnTo>
                <a:close/>
                <a:moveTo>
                  <a:pt x="188607" y="173818"/>
                </a:moveTo>
                <a:cubicBezTo>
                  <a:pt x="174200" y="192930"/>
                  <a:pt x="160153" y="208076"/>
                  <a:pt x="152950" y="215289"/>
                </a:cubicBezTo>
                <a:lnTo>
                  <a:pt x="186806" y="231877"/>
                </a:lnTo>
                <a:lnTo>
                  <a:pt x="255599" y="197618"/>
                </a:lnTo>
                <a:lnTo>
                  <a:pt x="248395" y="173818"/>
                </a:lnTo>
                <a:lnTo>
                  <a:pt x="188607" y="173818"/>
                </a:lnTo>
                <a:close/>
                <a:moveTo>
                  <a:pt x="92080" y="173818"/>
                </a:moveTo>
                <a:lnTo>
                  <a:pt x="85957" y="212043"/>
                </a:lnTo>
                <a:lnTo>
                  <a:pt x="134941" y="212043"/>
                </a:lnTo>
                <a:cubicBezTo>
                  <a:pt x="127377" y="204109"/>
                  <a:pt x="115131" y="190406"/>
                  <a:pt x="102885" y="173818"/>
                </a:cubicBezTo>
                <a:lnTo>
                  <a:pt x="92080" y="173818"/>
                </a:lnTo>
                <a:close/>
                <a:moveTo>
                  <a:pt x="43096" y="173818"/>
                </a:moveTo>
                <a:lnTo>
                  <a:pt x="31571" y="212043"/>
                </a:lnTo>
                <a:lnTo>
                  <a:pt x="76953" y="212043"/>
                </a:lnTo>
                <a:lnTo>
                  <a:pt x="83076" y="173818"/>
                </a:lnTo>
                <a:lnTo>
                  <a:pt x="43096" y="173818"/>
                </a:lnTo>
                <a:close/>
                <a:moveTo>
                  <a:pt x="145746" y="51521"/>
                </a:moveTo>
                <a:cubicBezTo>
                  <a:pt x="128866" y="51521"/>
                  <a:pt x="115217" y="65592"/>
                  <a:pt x="115217" y="82550"/>
                </a:cubicBezTo>
                <a:cubicBezTo>
                  <a:pt x="115217" y="99507"/>
                  <a:pt x="128866" y="113217"/>
                  <a:pt x="145746" y="113217"/>
                </a:cubicBezTo>
                <a:cubicBezTo>
                  <a:pt x="162627" y="113217"/>
                  <a:pt x="176275" y="99507"/>
                  <a:pt x="176275" y="82550"/>
                </a:cubicBezTo>
                <a:cubicBezTo>
                  <a:pt x="176275" y="65592"/>
                  <a:pt x="162627" y="51521"/>
                  <a:pt x="145746" y="51521"/>
                </a:cubicBezTo>
                <a:close/>
                <a:moveTo>
                  <a:pt x="145746" y="42862"/>
                </a:moveTo>
                <a:cubicBezTo>
                  <a:pt x="167296" y="42862"/>
                  <a:pt x="185254" y="60541"/>
                  <a:pt x="185254" y="82550"/>
                </a:cubicBezTo>
                <a:cubicBezTo>
                  <a:pt x="185254" y="104197"/>
                  <a:pt x="167296" y="121876"/>
                  <a:pt x="145746" y="121876"/>
                </a:cubicBezTo>
                <a:cubicBezTo>
                  <a:pt x="123837" y="121876"/>
                  <a:pt x="106238" y="104197"/>
                  <a:pt x="106238" y="82550"/>
                </a:cubicBezTo>
                <a:cubicBezTo>
                  <a:pt x="106238" y="60541"/>
                  <a:pt x="123837" y="42862"/>
                  <a:pt x="145746" y="42862"/>
                </a:cubicBezTo>
                <a:close/>
                <a:moveTo>
                  <a:pt x="145746" y="8655"/>
                </a:moveTo>
                <a:cubicBezTo>
                  <a:pt x="105767" y="8655"/>
                  <a:pt x="72991" y="41471"/>
                  <a:pt x="72991" y="81500"/>
                </a:cubicBezTo>
                <a:cubicBezTo>
                  <a:pt x="72991" y="133428"/>
                  <a:pt x="131339" y="195815"/>
                  <a:pt x="145746" y="210240"/>
                </a:cubicBezTo>
                <a:cubicBezTo>
                  <a:pt x="159793" y="195815"/>
                  <a:pt x="218141" y="133068"/>
                  <a:pt x="218141" y="81500"/>
                </a:cubicBezTo>
                <a:cubicBezTo>
                  <a:pt x="218141" y="41471"/>
                  <a:pt x="185725" y="8655"/>
                  <a:pt x="145746" y="8655"/>
                </a:cubicBezTo>
                <a:close/>
                <a:moveTo>
                  <a:pt x="145746" y="0"/>
                </a:moveTo>
                <a:cubicBezTo>
                  <a:pt x="190408" y="0"/>
                  <a:pt x="226785" y="36422"/>
                  <a:pt x="226785" y="81500"/>
                </a:cubicBezTo>
                <a:cubicBezTo>
                  <a:pt x="226785" y="109628"/>
                  <a:pt x="211658" y="139920"/>
                  <a:pt x="194369" y="164802"/>
                </a:cubicBezTo>
                <a:lnTo>
                  <a:pt x="251637" y="164802"/>
                </a:lnTo>
                <a:cubicBezTo>
                  <a:pt x="253438" y="164802"/>
                  <a:pt x="255239" y="166245"/>
                  <a:pt x="255599" y="168048"/>
                </a:cubicBezTo>
                <a:lnTo>
                  <a:pt x="290896" y="285609"/>
                </a:lnTo>
                <a:cubicBezTo>
                  <a:pt x="291616" y="287051"/>
                  <a:pt x="291256" y="288494"/>
                  <a:pt x="290536" y="289936"/>
                </a:cubicBezTo>
                <a:cubicBezTo>
                  <a:pt x="289455" y="291018"/>
                  <a:pt x="288375" y="291739"/>
                  <a:pt x="286934" y="291739"/>
                </a:cubicBezTo>
                <a:lnTo>
                  <a:pt x="4198" y="291739"/>
                </a:lnTo>
                <a:cubicBezTo>
                  <a:pt x="3117" y="291739"/>
                  <a:pt x="1677" y="291018"/>
                  <a:pt x="596" y="289936"/>
                </a:cubicBezTo>
                <a:cubicBezTo>
                  <a:pt x="-124" y="288494"/>
                  <a:pt x="-124" y="287051"/>
                  <a:pt x="236" y="285609"/>
                </a:cubicBezTo>
                <a:lnTo>
                  <a:pt x="35533" y="168048"/>
                </a:lnTo>
                <a:cubicBezTo>
                  <a:pt x="36253" y="166245"/>
                  <a:pt x="37694" y="164802"/>
                  <a:pt x="39855" y="164802"/>
                </a:cubicBezTo>
                <a:lnTo>
                  <a:pt x="96402" y="164802"/>
                </a:lnTo>
                <a:cubicBezTo>
                  <a:pt x="79834" y="139920"/>
                  <a:pt x="64347" y="109628"/>
                  <a:pt x="64347" y="81500"/>
                </a:cubicBezTo>
                <a:cubicBezTo>
                  <a:pt x="64347" y="36422"/>
                  <a:pt x="100724" y="0"/>
                  <a:pt x="1457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endParaRPr lang="en-US" sz="525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94212E-44F1-49F5-8FD9-F9EDF16B89A7}"/>
              </a:ext>
            </a:extLst>
          </p:cNvPr>
          <p:cNvSpPr txBox="1"/>
          <p:nvPr/>
        </p:nvSpPr>
        <p:spPr>
          <a:xfrm>
            <a:off x="5486474" y="3127641"/>
            <a:ext cx="1275386" cy="83099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Additions, Removal &amp; Disposal  Process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ED6E3A-5CEA-4AE6-B7E6-265DB8F80499}"/>
              </a:ext>
            </a:extLst>
          </p:cNvPr>
          <p:cNvSpPr txBox="1"/>
          <p:nvPr/>
        </p:nvSpPr>
        <p:spPr>
          <a:xfrm>
            <a:off x="8016678" y="2446121"/>
            <a:ext cx="476412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38A2BF-ED93-4211-A73F-8A37ED8B9086}"/>
              </a:ext>
            </a:extLst>
          </p:cNvPr>
          <p:cNvSpPr txBox="1"/>
          <p:nvPr/>
        </p:nvSpPr>
        <p:spPr>
          <a:xfrm>
            <a:off x="3971742" y="3021927"/>
            <a:ext cx="1275386" cy="101566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Escalation Process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 response to scheduled dates</a:t>
            </a:r>
          </a:p>
        </p:txBody>
      </p:sp>
      <p:sp>
        <p:nvSpPr>
          <p:cNvPr id="24" name="Chevron 4">
            <a:extLst>
              <a:ext uri="{FF2B5EF4-FFF2-40B4-BE49-F238E27FC236}">
                <a16:creationId xmlns:a16="http://schemas.microsoft.com/office/drawing/2014/main" id="{A5779018-E1A3-48DE-8592-BC1031C8EF51}"/>
              </a:ext>
            </a:extLst>
          </p:cNvPr>
          <p:cNvSpPr/>
          <p:nvPr/>
        </p:nvSpPr>
        <p:spPr>
          <a:xfrm>
            <a:off x="3877825" y="2310473"/>
            <a:ext cx="1463221" cy="690434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3D68A0-F846-4567-A522-A50CBFEAC69C}"/>
              </a:ext>
            </a:extLst>
          </p:cNvPr>
          <p:cNvSpPr txBox="1"/>
          <p:nvPr/>
        </p:nvSpPr>
        <p:spPr>
          <a:xfrm>
            <a:off x="4284126" y="2477871"/>
            <a:ext cx="546946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27" name="Chevron 4">
            <a:extLst>
              <a:ext uri="{FF2B5EF4-FFF2-40B4-BE49-F238E27FC236}">
                <a16:creationId xmlns:a16="http://schemas.microsoft.com/office/drawing/2014/main" id="{3D96144D-E244-4A36-8FCC-526FADDA26AE}"/>
              </a:ext>
            </a:extLst>
          </p:cNvPr>
          <p:cNvSpPr/>
          <p:nvPr/>
        </p:nvSpPr>
        <p:spPr>
          <a:xfrm>
            <a:off x="5392557" y="2310473"/>
            <a:ext cx="1463221" cy="690434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78461C-70A6-4BD1-9587-40557A171543}"/>
              </a:ext>
            </a:extLst>
          </p:cNvPr>
          <p:cNvSpPr txBox="1"/>
          <p:nvPr/>
        </p:nvSpPr>
        <p:spPr>
          <a:xfrm>
            <a:off x="5813253" y="2446121"/>
            <a:ext cx="567784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  <p:sp>
        <p:nvSpPr>
          <p:cNvPr id="33" name="Chevron 4">
            <a:extLst>
              <a:ext uri="{FF2B5EF4-FFF2-40B4-BE49-F238E27FC236}">
                <a16:creationId xmlns:a16="http://schemas.microsoft.com/office/drawing/2014/main" id="{85349DFC-16FE-4F2A-AA18-CBB34D1F091F}"/>
              </a:ext>
            </a:extLst>
          </p:cNvPr>
          <p:cNvSpPr/>
          <p:nvPr/>
        </p:nvSpPr>
        <p:spPr>
          <a:xfrm>
            <a:off x="6907289" y="2310473"/>
            <a:ext cx="1463221" cy="690434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8306101-AE0A-4887-8B78-8C33E2CB1901}"/>
              </a:ext>
            </a:extLst>
          </p:cNvPr>
          <p:cNvSpPr txBox="1"/>
          <p:nvPr/>
        </p:nvSpPr>
        <p:spPr>
          <a:xfrm>
            <a:off x="7295675" y="2446121"/>
            <a:ext cx="559770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05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058" y="454854"/>
            <a:ext cx="1263650" cy="393700"/>
          </a:xfrm>
          <a:prstGeom prst="rect">
            <a:avLst/>
          </a:prstGeom>
        </p:spPr>
      </p:pic>
      <p:sp>
        <p:nvSpPr>
          <p:cNvPr id="6" name="Lightning Bolt 5">
            <a:extLst>
              <a:ext uri="{FF2B5EF4-FFF2-40B4-BE49-F238E27FC236}">
                <a16:creationId xmlns:a16="http://schemas.microsoft.com/office/drawing/2014/main" id="{5F55978C-EF98-4BB5-B29B-A7DA7F688C06}"/>
              </a:ext>
            </a:extLst>
          </p:cNvPr>
          <p:cNvSpPr/>
          <p:nvPr/>
        </p:nvSpPr>
        <p:spPr bwMode="auto">
          <a:xfrm>
            <a:off x="2747296" y="1730974"/>
            <a:ext cx="482441" cy="523221"/>
          </a:xfrm>
          <a:prstGeom prst="lightningBolt">
            <a:avLst/>
          </a:prstGeom>
          <a:solidFill>
            <a:srgbClr val="A9006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lang="en-GB" dirty="0"/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BCD99997-1972-B7CC-9858-1096C0CA9E25}"/>
              </a:ext>
            </a:extLst>
          </p:cNvPr>
          <p:cNvSpPr/>
          <p:nvPr/>
        </p:nvSpPr>
        <p:spPr bwMode="auto">
          <a:xfrm>
            <a:off x="4284126" y="1730974"/>
            <a:ext cx="545911" cy="444963"/>
          </a:xfrm>
          <a:prstGeom prst="bentUpArrow">
            <a:avLst/>
          </a:prstGeom>
          <a:solidFill>
            <a:srgbClr val="D7192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" name="Arrow: Quad 13">
            <a:extLst>
              <a:ext uri="{FF2B5EF4-FFF2-40B4-BE49-F238E27FC236}">
                <a16:creationId xmlns:a16="http://schemas.microsoft.com/office/drawing/2014/main" id="{86CB0779-D7FD-75A0-D288-9E3BE43D8B66}"/>
              </a:ext>
            </a:extLst>
          </p:cNvPr>
          <p:cNvSpPr/>
          <p:nvPr/>
        </p:nvSpPr>
        <p:spPr bwMode="auto">
          <a:xfrm>
            <a:off x="5808386" y="1730973"/>
            <a:ext cx="545911" cy="523221"/>
          </a:xfrm>
          <a:prstGeom prst="quadArrow">
            <a:avLst/>
          </a:prstGeom>
          <a:solidFill>
            <a:srgbClr val="FB4F1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68E2BF45-0753-5D43-C526-648F3B9C2B95}"/>
              </a:ext>
            </a:extLst>
          </p:cNvPr>
          <p:cNvSpPr/>
          <p:nvPr/>
        </p:nvSpPr>
        <p:spPr bwMode="auto">
          <a:xfrm>
            <a:off x="7368884" y="1760937"/>
            <a:ext cx="459199" cy="415000"/>
          </a:xfrm>
          <a:prstGeom prst="star7">
            <a:avLst/>
          </a:prstGeom>
          <a:solidFill>
            <a:srgbClr val="EEAF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90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CD4025-1D2C-4F86-BFED-3B9FF5B4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36" y="-28557"/>
            <a:ext cx="5108729" cy="6722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/>
              <a:t>Process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FD5C2-3B6C-4471-BECA-288E2C0B2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64A5E8-231D-4523-AD58-CD6F1C7AD47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Calibri Light" panose="020F0302020204030204" pitchFamily="34" charset="0"/>
              </a:rPr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5A5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F5BF7F-6C12-488A-B9CA-9308A360C3CD}"/>
              </a:ext>
            </a:extLst>
          </p:cNvPr>
          <p:cNvSpPr/>
          <p:nvPr/>
        </p:nvSpPr>
        <p:spPr>
          <a:xfrm>
            <a:off x="125961" y="810866"/>
            <a:ext cx="8814255" cy="255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Gill Sans MT Std Light"/>
              </a:rPr>
              <a:t>The purpose of </a:t>
            </a:r>
            <a:r>
              <a:rPr lang="en-GB" dirty="0">
                <a:solidFill>
                  <a:srgbClr val="A90061"/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MT Std Light"/>
              </a:rPr>
              <a:t>the Insurance Process is to ensure safety and efficiency to all staff, assets and the environment.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Gill Sans MT Std Light"/>
              </a:rPr>
              <a:t> Review of this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Gill Sans MT Std Light"/>
              </a:rPr>
              <a:t>process: </a:t>
            </a:r>
          </a:p>
          <a:p>
            <a:pPr marL="285750" marR="0" lvl="0" indent="-28575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Gill Sans MT Std Light"/>
              </a:rPr>
              <a:t>Allows us to recognise ownership of assets. </a:t>
            </a:r>
          </a:p>
          <a:p>
            <a:pPr marL="285750" marR="0" lvl="0" indent="-28575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Allows us to identify missing assets which could have the potential to cause harm and damaged to </a:t>
            </a:r>
            <a:r>
              <a:rPr lang="en-GB" sz="1300" dirty="0">
                <a:solidFill>
                  <a:srgbClr val="565A5C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users and buildings.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565A5C"/>
              </a:solidFill>
              <a:effectLst/>
              <a:uLnTx/>
              <a:uFillTx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Enables us to build robust management </a:t>
            </a:r>
            <a:r>
              <a:rPr lang="en-GB" sz="1300" dirty="0">
                <a:solidFill>
                  <a:srgbClr val="565A5C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insurance assets; ensuring correct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behaviours are adhered to and allowing critical work, research and general activity to continue throughout site.</a:t>
            </a:r>
          </a:p>
          <a:p>
            <a:pPr marL="285750" marR="0" lvl="0" indent="-28575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enables us to </a:t>
            </a:r>
            <a:r>
              <a:rPr lang="en-GB" sz="1300" dirty="0">
                <a:solidFill>
                  <a:srgbClr val="565A5C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escalation process should non-conformance be recorded and identify potential gaps.</a:t>
            </a:r>
          </a:p>
          <a:p>
            <a:pPr marL="285750" marR="0" lvl="0" indent="-285750" algn="l" defTabSz="71323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allows us to </a:t>
            </a:r>
            <a:r>
              <a:rPr lang="en-GB" sz="1300" dirty="0">
                <a:solidFill>
                  <a:srgbClr val="565A5C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565A5C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consistency throughout each relevant departments on site, setting a clear understanding of what is required to deliver this service line ascertaining legal compliance.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46A121F-2033-4DF0-A1C9-EDFCF234807D}"/>
              </a:ext>
            </a:extLst>
          </p:cNvPr>
          <p:cNvSpPr/>
          <p:nvPr/>
        </p:nvSpPr>
        <p:spPr bwMode="auto">
          <a:xfrm>
            <a:off x="6023988" y="3631478"/>
            <a:ext cx="522513" cy="49994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8CCE1D-7C7C-41DB-9293-42CD456E6308}"/>
              </a:ext>
            </a:extLst>
          </p:cNvPr>
          <p:cNvSpPr txBox="1"/>
          <p:nvPr/>
        </p:nvSpPr>
        <p:spPr>
          <a:xfrm>
            <a:off x="6531195" y="3527646"/>
            <a:ext cx="2352679" cy="80021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8D8E"/>
              </a:buClr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Half year performance review meetings take place.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8D8E"/>
              </a:buClr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Objectives and plans adjusted as appropriate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530D02A-41C4-4053-8A81-79DDA7579981}"/>
              </a:ext>
            </a:extLst>
          </p:cNvPr>
          <p:cNvCxnSpPr>
            <a:cxnSpLocks/>
          </p:cNvCxnSpPr>
          <p:nvPr/>
        </p:nvCxnSpPr>
        <p:spPr bwMode="auto">
          <a:xfrm>
            <a:off x="6634183" y="1686490"/>
            <a:ext cx="2249691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5DBFAD0-6039-49DD-A5BF-2D45BF838A3A}"/>
              </a:ext>
            </a:extLst>
          </p:cNvPr>
          <p:cNvCxnSpPr>
            <a:cxnSpLocks/>
          </p:cNvCxnSpPr>
          <p:nvPr/>
        </p:nvCxnSpPr>
        <p:spPr bwMode="auto">
          <a:xfrm>
            <a:off x="6634183" y="2531966"/>
            <a:ext cx="2249691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48BEB2D-03C2-4622-B8FE-F9445F9DCDDC}"/>
              </a:ext>
            </a:extLst>
          </p:cNvPr>
          <p:cNvCxnSpPr>
            <a:cxnSpLocks/>
          </p:cNvCxnSpPr>
          <p:nvPr/>
        </p:nvCxnSpPr>
        <p:spPr bwMode="auto">
          <a:xfrm>
            <a:off x="6595361" y="3431622"/>
            <a:ext cx="2288513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E11FFEC-B422-464F-8A7E-73D87BA40C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9679740"/>
              </p:ext>
            </p:extLst>
          </p:nvPr>
        </p:nvGraphicFramePr>
        <p:xfrm>
          <a:off x="219077" y="3200400"/>
          <a:ext cx="8556433" cy="1555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353AE2A-4EF2-BA68-F28B-36E3A0A252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24" y="402675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345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EDE5CE-F08A-4ECA-9970-3094F562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668" y="224660"/>
            <a:ext cx="5356838" cy="476814"/>
          </a:xfrm>
        </p:spPr>
        <p:txBody>
          <a:bodyPr/>
          <a:lstStyle/>
          <a:p>
            <a:r>
              <a:rPr lang="en-GB" sz="2800" dirty="0">
                <a:solidFill>
                  <a:schemeClr val="accent2"/>
                </a:solidFill>
              </a:rPr>
              <a:t>Work Flow Process- </a:t>
            </a:r>
            <a:r>
              <a:rPr lang="en-GB" sz="1600" u="sng" dirty="0">
                <a:solidFill>
                  <a:schemeClr val="accent2"/>
                </a:solidFill>
              </a:rPr>
              <a:t>Plan &amp; Execute</a:t>
            </a:r>
            <a:endParaRPr lang="en-GB" sz="1800" u="sng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A13A4-20F9-43BE-A0CC-AA2301641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64A5E8-231D-4523-AD58-CD6F1C7AD478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88474-42B2-4855-8DBA-F751AAC2FCE5}"/>
              </a:ext>
            </a:extLst>
          </p:cNvPr>
          <p:cNvSpPr/>
          <p:nvPr/>
        </p:nvSpPr>
        <p:spPr bwMode="auto">
          <a:xfrm>
            <a:off x="144252" y="1119549"/>
            <a:ext cx="1413510" cy="8542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1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management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send SEF Maintenance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3month</a:t>
            </a:r>
            <a:r>
              <a:rPr lang="en-GB" sz="1000" dirty="0">
                <a:solidFill>
                  <a:srgbClr val="5F5F5F"/>
                </a:solidFill>
              </a:rPr>
              <a:t> 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schedule.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42271-865A-4335-B4C8-EA74F8F0EDFB}"/>
              </a:ext>
            </a:extLst>
          </p:cNvPr>
          <p:cNvSpPr/>
          <p:nvPr/>
        </p:nvSpPr>
        <p:spPr bwMode="auto">
          <a:xfrm>
            <a:off x="1992689" y="1119548"/>
            <a:ext cx="1413510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Inform key </a:t>
            </a:r>
            <a:endParaRPr lang="en-GB" sz="10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takeholders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confirm dates within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7days.  </a:t>
            </a:r>
          </a:p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1ACE71-2C8E-4031-B5F9-3A5AC1A53231}"/>
              </a:ext>
            </a:extLst>
          </p:cNvPr>
          <p:cNvSpPr/>
          <p:nvPr/>
        </p:nvSpPr>
        <p:spPr bwMode="auto">
          <a:xfrm>
            <a:off x="3844434" y="1117494"/>
            <a:ext cx="1413510" cy="854287"/>
          </a:xfrm>
          <a:prstGeom prst="rect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Stakeholders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inform their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maintenance engineers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of scheduled dates.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EC7200-6B15-408F-AED2-4F2A329CCE98}"/>
              </a:ext>
            </a:extLst>
          </p:cNvPr>
          <p:cNvSpPr txBox="1"/>
          <p:nvPr/>
        </p:nvSpPr>
        <p:spPr>
          <a:xfrm>
            <a:off x="300151" y="728028"/>
            <a:ext cx="4447966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2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Plan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539F1-E734-48E7-BF71-C7F0F1E5FEA0}"/>
              </a:ext>
            </a:extLst>
          </p:cNvPr>
          <p:cNvSpPr/>
          <p:nvPr/>
        </p:nvSpPr>
        <p:spPr bwMode="auto">
          <a:xfrm>
            <a:off x="5692871" y="1113140"/>
            <a:ext cx="1413510" cy="854287"/>
          </a:xfrm>
          <a:prstGeom prst="rect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Stakeholders inform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</a:t>
            </a:r>
            <a:r>
              <a:rPr lang="en-GB" sz="1000" dirty="0">
                <a:solidFill>
                  <a:srgbClr val="5F5F5F"/>
                </a:solidFill>
              </a:rPr>
              <a:t>of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confirmed scheduled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dates within 7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working days.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D4945D1-BFBB-47AD-948C-607C9D19173B}"/>
              </a:ext>
            </a:extLst>
          </p:cNvPr>
          <p:cNvSpPr/>
          <p:nvPr/>
        </p:nvSpPr>
        <p:spPr bwMode="auto">
          <a:xfrm>
            <a:off x="3835150" y="2185670"/>
            <a:ext cx="1413510" cy="772160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Maintenance engineers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to confirm dates with their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stakeholder within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7days of receipt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849E0A-AFAB-46FE-85CD-6EF3DFD66664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 bwMode="auto">
          <a:xfrm flipH="1">
            <a:off x="4541905" y="1971781"/>
            <a:ext cx="9284" cy="213889"/>
          </a:xfrm>
          <a:prstGeom prst="line">
            <a:avLst/>
          </a:prstGeom>
          <a:noFill/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Arrow: Down 21">
            <a:extLst>
              <a:ext uri="{FF2B5EF4-FFF2-40B4-BE49-F238E27FC236}">
                <a16:creationId xmlns:a16="http://schemas.microsoft.com/office/drawing/2014/main" id="{A7A08043-38FD-418A-A063-DA64F4A7818B}"/>
              </a:ext>
            </a:extLst>
          </p:cNvPr>
          <p:cNvSpPr/>
          <p:nvPr/>
        </p:nvSpPr>
        <p:spPr bwMode="auto">
          <a:xfrm>
            <a:off x="4402915" y="2024889"/>
            <a:ext cx="54345" cy="119623"/>
          </a:xfrm>
          <a:prstGeom prst="downArrow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775794AE-54CF-4E9E-BC05-9E3F4CB9F84C}"/>
              </a:ext>
            </a:extLst>
          </p:cNvPr>
          <p:cNvSpPr/>
          <p:nvPr/>
        </p:nvSpPr>
        <p:spPr bwMode="auto">
          <a:xfrm>
            <a:off x="4633986" y="2023805"/>
            <a:ext cx="45719" cy="119623"/>
          </a:xfrm>
          <a:prstGeom prst="upArrow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279910-4070-4E87-9A76-1B4CEE7304C6}"/>
              </a:ext>
            </a:extLst>
          </p:cNvPr>
          <p:cNvSpPr/>
          <p:nvPr/>
        </p:nvSpPr>
        <p:spPr bwMode="auto">
          <a:xfrm>
            <a:off x="7541308" y="1113140"/>
            <a:ext cx="1413510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send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c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onfirmation schedule</a:t>
            </a:r>
            <a:r>
              <a:rPr lang="en-GB" sz="1000" dirty="0">
                <a:solidFill>
                  <a:srgbClr val="5F5F5F"/>
                </a:solidFill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to Ashdale </a:t>
            </a:r>
            <a:r>
              <a:rPr lang="en-GB" sz="1000" dirty="0">
                <a:solidFill>
                  <a:srgbClr val="5F5F5F"/>
                </a:solidFill>
              </a:rPr>
              <a:t>Insurers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within 14 working days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of original receipt.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25E1BFD-5A00-464D-988A-C52A630854FF}"/>
              </a:ext>
            </a:extLst>
          </p:cNvPr>
          <p:cNvSpPr/>
          <p:nvPr/>
        </p:nvSpPr>
        <p:spPr bwMode="auto">
          <a:xfrm>
            <a:off x="1992689" y="2185670"/>
            <a:ext cx="1413510" cy="772160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Key Stakeholder list.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Technical Service Leads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6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FM’s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6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IDS, Innovation, ACCA Leads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Chartwells</a:t>
            </a:r>
          </a:p>
          <a:p>
            <a:pPr marL="171450" indent="-171450" defTabSz="914400" eaLnBrk="0" fontAlgn="base" hangingPunct="0">
              <a:lnSpc>
                <a:spcPct val="8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600" dirty="0">
                <a:solidFill>
                  <a:srgbClr val="5F5F5F"/>
                </a:solidFill>
              </a:rPr>
              <a:t>Heads of Schools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4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95349FE-D6F7-460C-9B3C-DA7497E9DB54}"/>
              </a:ext>
            </a:extLst>
          </p:cNvPr>
          <p:cNvCxnSpPr>
            <a:stCxn id="8" idx="2"/>
            <a:endCxn id="29" idx="0"/>
          </p:cNvCxnSpPr>
          <p:nvPr/>
        </p:nvCxnSpPr>
        <p:spPr bwMode="auto">
          <a:xfrm>
            <a:off x="2699444" y="1973835"/>
            <a:ext cx="0" cy="211835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EF7355DB-ED6C-4533-A0A5-B0C797167652}"/>
              </a:ext>
            </a:extLst>
          </p:cNvPr>
          <p:cNvSpPr/>
          <p:nvPr/>
        </p:nvSpPr>
        <p:spPr bwMode="auto">
          <a:xfrm>
            <a:off x="7541308" y="2389809"/>
            <a:ext cx="1413510" cy="854286"/>
          </a:xfrm>
          <a:prstGeom prst="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engineer attend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site </a:t>
            </a:r>
            <a:r>
              <a:rPr lang="en-GB" sz="1000" dirty="0">
                <a:solidFill>
                  <a:srgbClr val="5F5F5F"/>
                </a:solidFill>
              </a:rPr>
              <a:t>a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nd meet their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SEF/School lead before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undertaking any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maintenance on site.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F5BB05-AE3B-4315-BA05-DB22A967C5F5}"/>
              </a:ext>
            </a:extLst>
          </p:cNvPr>
          <p:cNvSpPr/>
          <p:nvPr/>
        </p:nvSpPr>
        <p:spPr bwMode="auto">
          <a:xfrm>
            <a:off x="7541308" y="3666477"/>
            <a:ext cx="1413510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to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ensure all permits 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access keys are available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and must </a:t>
            </a:r>
            <a:r>
              <a:rPr lang="en-GB" sz="1000" dirty="0">
                <a:solidFill>
                  <a:srgbClr val="5F5F5F"/>
                </a:solidFill>
              </a:rPr>
              <a:t>notify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stakeholders of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engineers arrival.</a:t>
            </a: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E622A84-6E40-4F94-B13D-0C2BDA7E3E81}"/>
              </a:ext>
            </a:extLst>
          </p:cNvPr>
          <p:cNvSpPr/>
          <p:nvPr/>
        </p:nvSpPr>
        <p:spPr bwMode="auto">
          <a:xfrm>
            <a:off x="5692871" y="3666477"/>
            <a:ext cx="1413510" cy="854287"/>
          </a:xfrm>
          <a:prstGeom prst="rect">
            <a:avLst/>
          </a:prstGeo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Stakeholders 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Maintenance engineers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 to assist Ashdale engineer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w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ith any inspection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requirements.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E52A46A-5787-4231-8EDC-994AF3034298}"/>
              </a:ext>
            </a:extLst>
          </p:cNvPr>
          <p:cNvSpPr/>
          <p:nvPr/>
        </p:nvSpPr>
        <p:spPr bwMode="auto">
          <a:xfrm>
            <a:off x="3823981" y="3619488"/>
            <a:ext cx="1496037" cy="1028712"/>
          </a:xfrm>
          <a:prstGeom prst="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engineer carry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out inspection 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report any serious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non</a:t>
            </a:r>
            <a:r>
              <a:rPr lang="en-GB" sz="900" dirty="0">
                <a:solidFill>
                  <a:srgbClr val="5F5F5F"/>
                </a:solidFill>
              </a:rPr>
              <a:t> compliant a</a:t>
            </a: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ssets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to onsite </a:t>
            </a:r>
            <a:r>
              <a:rPr lang="en-GB" sz="900" dirty="0">
                <a:solidFill>
                  <a:srgbClr val="5F5F5F"/>
                </a:solidFill>
              </a:rPr>
              <a:t>s</a:t>
            </a: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takeholder</a:t>
            </a:r>
            <a:r>
              <a:rPr lang="en-GB" sz="900" dirty="0">
                <a:solidFill>
                  <a:srgbClr val="5F5F5F"/>
                </a:solidFill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and SEF Lead 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decommission item with SEF/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School Support.</a:t>
            </a:r>
            <a:r>
              <a:rPr kumimoji="0" lang="en-GB" sz="105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4AD7EED5-5E2A-413D-B374-026AB67D92CE}"/>
              </a:ext>
            </a:extLst>
          </p:cNvPr>
          <p:cNvSpPr/>
          <p:nvPr/>
        </p:nvSpPr>
        <p:spPr bwMode="auto">
          <a:xfrm>
            <a:off x="1619624" y="1446306"/>
            <a:ext cx="310776" cy="9397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F4E424F9-16CB-46E1-998A-989A6692FE52}"/>
              </a:ext>
            </a:extLst>
          </p:cNvPr>
          <p:cNvSpPr/>
          <p:nvPr/>
        </p:nvSpPr>
        <p:spPr bwMode="auto">
          <a:xfrm>
            <a:off x="3468274" y="1456207"/>
            <a:ext cx="310776" cy="93978"/>
          </a:xfrm>
          <a:prstGeom prst="righ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6" name="Arrow: Right 135">
            <a:extLst>
              <a:ext uri="{FF2B5EF4-FFF2-40B4-BE49-F238E27FC236}">
                <a16:creationId xmlns:a16="http://schemas.microsoft.com/office/drawing/2014/main" id="{D97C4F00-312B-4B44-B80C-DC40E91F77F3}"/>
              </a:ext>
            </a:extLst>
          </p:cNvPr>
          <p:cNvSpPr/>
          <p:nvPr/>
        </p:nvSpPr>
        <p:spPr bwMode="auto">
          <a:xfrm>
            <a:off x="5320019" y="1450659"/>
            <a:ext cx="310776" cy="93978"/>
          </a:xfrm>
          <a:prstGeom prst="rightArrow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7" name="Arrow: Right 136">
            <a:extLst>
              <a:ext uri="{FF2B5EF4-FFF2-40B4-BE49-F238E27FC236}">
                <a16:creationId xmlns:a16="http://schemas.microsoft.com/office/drawing/2014/main" id="{30370ABB-969A-446B-AF60-89D63F64FF82}"/>
              </a:ext>
            </a:extLst>
          </p:cNvPr>
          <p:cNvSpPr/>
          <p:nvPr/>
        </p:nvSpPr>
        <p:spPr bwMode="auto">
          <a:xfrm>
            <a:off x="7168456" y="1459116"/>
            <a:ext cx="310776" cy="93978"/>
          </a:xfrm>
          <a:prstGeom prst="rightArrow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B64C04D6-0835-4731-8ED3-94047737AEC4}"/>
              </a:ext>
            </a:extLst>
          </p:cNvPr>
          <p:cNvSpPr/>
          <p:nvPr/>
        </p:nvSpPr>
        <p:spPr bwMode="auto">
          <a:xfrm>
            <a:off x="8241553" y="2036637"/>
            <a:ext cx="93425" cy="283962"/>
          </a:xfrm>
          <a:prstGeom prst="down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0F0A89CC-153A-4CEA-B6FE-DAC47C936E58}"/>
              </a:ext>
            </a:extLst>
          </p:cNvPr>
          <p:cNvSpPr/>
          <p:nvPr/>
        </p:nvSpPr>
        <p:spPr bwMode="auto">
          <a:xfrm>
            <a:off x="8241552" y="3313305"/>
            <a:ext cx="93425" cy="283962"/>
          </a:xfrm>
          <a:prstGeom prst="downArrow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2" name="Arrow: Left 141">
            <a:extLst>
              <a:ext uri="{FF2B5EF4-FFF2-40B4-BE49-F238E27FC236}">
                <a16:creationId xmlns:a16="http://schemas.microsoft.com/office/drawing/2014/main" id="{B6882D36-FCF5-487B-B613-05DA77A0B73E}"/>
              </a:ext>
            </a:extLst>
          </p:cNvPr>
          <p:cNvSpPr/>
          <p:nvPr/>
        </p:nvSpPr>
        <p:spPr bwMode="auto">
          <a:xfrm>
            <a:off x="7168456" y="4093620"/>
            <a:ext cx="310776" cy="93978"/>
          </a:xfrm>
          <a:prstGeom prst="lef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3" name="Arrow: Left 142">
            <a:extLst>
              <a:ext uri="{FF2B5EF4-FFF2-40B4-BE49-F238E27FC236}">
                <a16:creationId xmlns:a16="http://schemas.microsoft.com/office/drawing/2014/main" id="{E53CDD5F-F348-407C-9C2F-A3830BFBF429}"/>
              </a:ext>
            </a:extLst>
          </p:cNvPr>
          <p:cNvSpPr/>
          <p:nvPr/>
        </p:nvSpPr>
        <p:spPr bwMode="auto">
          <a:xfrm>
            <a:off x="5320019" y="4046631"/>
            <a:ext cx="310776" cy="93978"/>
          </a:xfrm>
          <a:prstGeom prst="leftArrow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C96882A-6B1B-41DC-8F07-E745D9B79FB7}"/>
              </a:ext>
            </a:extLst>
          </p:cNvPr>
          <p:cNvSpPr/>
          <p:nvPr/>
        </p:nvSpPr>
        <p:spPr bwMode="auto">
          <a:xfrm>
            <a:off x="1992689" y="3666477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SEF Lead to send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communications out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all relevant stakeholders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regarding any non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 compliant assets 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their current status</a:t>
            </a:r>
            <a:r>
              <a:rPr lang="en-GB" sz="1100" dirty="0">
                <a:solidFill>
                  <a:srgbClr val="5F5F5F"/>
                </a:solidFill>
              </a:rPr>
              <a:t>.</a:t>
            </a:r>
            <a:endParaRPr kumimoji="0" lang="en-GB" sz="11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5" name="Arrow: Left 144">
            <a:extLst>
              <a:ext uri="{FF2B5EF4-FFF2-40B4-BE49-F238E27FC236}">
                <a16:creationId xmlns:a16="http://schemas.microsoft.com/office/drawing/2014/main" id="{47D5ED13-AFC4-47AB-9AA3-06EB038B2AAB}"/>
              </a:ext>
            </a:extLst>
          </p:cNvPr>
          <p:cNvSpPr/>
          <p:nvPr/>
        </p:nvSpPr>
        <p:spPr bwMode="auto">
          <a:xfrm>
            <a:off x="3468274" y="4046631"/>
            <a:ext cx="310776" cy="93978"/>
          </a:xfrm>
          <a:prstGeom prst="leftArrow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9C488BA-CC71-4DA7-A028-E8AF8E4D29CF}"/>
              </a:ext>
            </a:extLst>
          </p:cNvPr>
          <p:cNvSpPr txBox="1"/>
          <p:nvPr/>
        </p:nvSpPr>
        <p:spPr>
          <a:xfrm>
            <a:off x="7096885" y="2146023"/>
            <a:ext cx="714042" cy="1147217"/>
          </a:xfrm>
          <a:prstGeom prst="rect">
            <a:avLst/>
          </a:prstGeom>
        </p:spPr>
        <p:txBody>
          <a:bodyPr vert="vert270" wrap="square" rtlCol="0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</a:pPr>
            <a:r>
              <a:rPr lang="en-GB" sz="2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Execute</a:t>
            </a:r>
            <a:endParaRPr lang="en-GB" sz="1200" kern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endParaRPr lang="en-GB" sz="1200" kern="0" dirty="0">
              <a:latin typeface="+mn-lt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54B3514-6AA5-4159-9815-49B0BCEB713D}"/>
              </a:ext>
            </a:extLst>
          </p:cNvPr>
          <p:cNvSpPr/>
          <p:nvPr/>
        </p:nvSpPr>
        <p:spPr bwMode="auto">
          <a:xfrm>
            <a:off x="76200" y="3666476"/>
            <a:ext cx="1484357" cy="90552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1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management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to upload Certificates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The Portal and send out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Relevant SEF/School Leads.</a:t>
            </a:r>
          </a:p>
        </p:txBody>
      </p:sp>
      <p:sp>
        <p:nvSpPr>
          <p:cNvPr id="150" name="Arrow: Left 149">
            <a:extLst>
              <a:ext uri="{FF2B5EF4-FFF2-40B4-BE49-F238E27FC236}">
                <a16:creationId xmlns:a16="http://schemas.microsoft.com/office/drawing/2014/main" id="{D92F9740-2AFF-4DCA-BB38-172AAE5BB4FF}"/>
              </a:ext>
            </a:extLst>
          </p:cNvPr>
          <p:cNvSpPr/>
          <p:nvPr/>
        </p:nvSpPr>
        <p:spPr bwMode="auto">
          <a:xfrm>
            <a:off x="1625941" y="4046631"/>
            <a:ext cx="310776" cy="93978"/>
          </a:xfrm>
          <a:prstGeom prst="lef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51" name="Chevron 4">
            <a:extLst>
              <a:ext uri="{FF2B5EF4-FFF2-40B4-BE49-F238E27FC236}">
                <a16:creationId xmlns:a16="http://schemas.microsoft.com/office/drawing/2014/main" id="{906D264D-AF5F-4E97-B83A-FC0F2B31A336}"/>
              </a:ext>
            </a:extLst>
          </p:cNvPr>
          <p:cNvSpPr/>
          <p:nvPr/>
        </p:nvSpPr>
        <p:spPr>
          <a:xfrm>
            <a:off x="144252" y="115397"/>
            <a:ext cx="1463221" cy="69043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E74D2D5-82A5-477A-83C3-CD819CEB28C9}"/>
              </a:ext>
            </a:extLst>
          </p:cNvPr>
          <p:cNvSpPr txBox="1"/>
          <p:nvPr/>
        </p:nvSpPr>
        <p:spPr>
          <a:xfrm>
            <a:off x="637655" y="241323"/>
            <a:ext cx="476413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9C02E33-6D90-8767-6E9A-9E5D093A96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439" y="400697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97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EDE5CE-F08A-4ECA-9970-3094F562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95" y="366973"/>
            <a:ext cx="3258050" cy="441373"/>
          </a:xfrm>
        </p:spPr>
        <p:txBody>
          <a:bodyPr/>
          <a:lstStyle/>
          <a:p>
            <a:r>
              <a:rPr lang="en-GB" sz="2800" dirty="0">
                <a:solidFill>
                  <a:schemeClr val="accent4"/>
                </a:solidFill>
              </a:rPr>
              <a:t>    </a:t>
            </a:r>
            <a:br>
              <a:rPr lang="en-GB" sz="2800" dirty="0">
                <a:solidFill>
                  <a:schemeClr val="accent4"/>
                </a:solidFill>
              </a:rPr>
            </a:br>
            <a:r>
              <a:rPr lang="en-GB" sz="2800" dirty="0">
                <a:solidFill>
                  <a:schemeClr val="accent4"/>
                </a:solidFill>
              </a:rPr>
              <a:t> </a:t>
            </a:r>
            <a:r>
              <a:rPr lang="en-GB" sz="2800" dirty="0">
                <a:solidFill>
                  <a:schemeClr val="accent3"/>
                </a:solidFill>
              </a:rPr>
              <a:t>Escalation Process</a:t>
            </a:r>
            <a:br>
              <a:rPr lang="en-GB" sz="2800" dirty="0">
                <a:solidFill>
                  <a:schemeClr val="accent3"/>
                </a:solidFill>
              </a:rPr>
            </a:br>
            <a:r>
              <a:rPr lang="en-US" sz="1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 response to scheduled dates</a:t>
            </a:r>
            <a:br>
              <a:rPr lang="en-US" sz="1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endParaRPr lang="en-GB" sz="1400" u="sng" dirty="0">
              <a:solidFill>
                <a:schemeClr val="accent3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A13A4-20F9-43BE-A0CC-AA2301641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64A5E8-231D-4523-AD58-CD6F1C7AD478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88474-42B2-4855-8DBA-F751AAC2FCE5}"/>
              </a:ext>
            </a:extLst>
          </p:cNvPr>
          <p:cNvSpPr/>
          <p:nvPr/>
        </p:nvSpPr>
        <p:spPr bwMode="auto">
          <a:xfrm>
            <a:off x="629934" y="1222407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Inform key </a:t>
            </a:r>
            <a:endParaRPr lang="en-GB" sz="11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s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takeholders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confirm dates within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7days.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42271-865A-4335-B4C8-EA74F8F0EDFB}"/>
              </a:ext>
            </a:extLst>
          </p:cNvPr>
          <p:cNvSpPr/>
          <p:nvPr/>
        </p:nvSpPr>
        <p:spPr bwMode="auto">
          <a:xfrm>
            <a:off x="2693642" y="1222406"/>
            <a:ext cx="1413510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5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No confirmed dates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5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After 7 working days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n-GB" sz="11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SEF to escalate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Senior Management.</a:t>
            </a:r>
            <a:r>
              <a:rPr kumimoji="0" lang="en-GB" sz="1100" b="1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1ACE71-2C8E-4031-B5F9-3A5AC1A53231}"/>
              </a:ext>
            </a:extLst>
          </p:cNvPr>
          <p:cNvSpPr/>
          <p:nvPr/>
        </p:nvSpPr>
        <p:spPr bwMode="auto">
          <a:xfrm>
            <a:off x="4757350" y="1217159"/>
            <a:ext cx="1413510" cy="854287"/>
          </a:xfrm>
          <a:prstGeom prst="rect">
            <a:avLst/>
          </a:prstGeom>
          <a:ln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Escalation Owners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inform their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d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irect reports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for confirmation of dates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w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ithin 5 working days.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539F1-E734-48E7-BF71-C7F0F1E5FEA0}"/>
              </a:ext>
            </a:extLst>
          </p:cNvPr>
          <p:cNvSpPr/>
          <p:nvPr/>
        </p:nvSpPr>
        <p:spPr bwMode="auto">
          <a:xfrm>
            <a:off x="4757350" y="2400767"/>
            <a:ext cx="1413510" cy="716020"/>
          </a:xfrm>
          <a:prstGeom prst="rect">
            <a:avLst/>
          </a:prstGeom>
          <a:ln>
            <a:solidFill>
              <a:schemeClr val="accent3"/>
            </a:solidFill>
            <a:prstDash val="sysDot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b="1" dirty="0">
                <a:solidFill>
                  <a:srgbClr val="5F5F5F"/>
                </a:solidFill>
              </a:rPr>
              <a:t>Within 5 working days</a:t>
            </a:r>
            <a:r>
              <a:rPr lang="en-GB" sz="900" b="1" dirty="0">
                <a:solidFill>
                  <a:srgbClr val="5F5F5F"/>
                </a:solidFill>
              </a:rPr>
              <a:t>.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Stakeholders inform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</a:t>
            </a:r>
            <a:r>
              <a:rPr lang="en-GB" sz="900" dirty="0">
                <a:solidFill>
                  <a:srgbClr val="5F5F5F"/>
                </a:solidFill>
              </a:rPr>
              <a:t>of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confirmed scheduled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dates</a:t>
            </a:r>
            <a:endParaRPr kumimoji="0" lang="en-GB" sz="9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25E1BFD-5A00-464D-988A-C52A630854FF}"/>
              </a:ext>
            </a:extLst>
          </p:cNvPr>
          <p:cNvSpPr/>
          <p:nvPr/>
        </p:nvSpPr>
        <p:spPr bwMode="auto">
          <a:xfrm>
            <a:off x="2693642" y="2340957"/>
            <a:ext cx="1413510" cy="772160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Escalation</a:t>
            </a: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list.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Chief Technical Officer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Head of Safety</a:t>
            </a:r>
            <a:endParaRPr kumimoji="0" lang="en-GB" sz="6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University Insurance Manager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600" dirty="0">
                <a:solidFill>
                  <a:srgbClr val="5F5F5F"/>
                </a:solidFill>
              </a:rPr>
              <a:t>Estates EFM</a:t>
            </a:r>
          </a:p>
          <a:p>
            <a:pPr marL="171450" indent="-171450" defTabSz="914400" eaLnBrk="0" fontAlgn="base" hangingPunct="0">
              <a:lnSpc>
                <a:spcPct val="8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600" dirty="0">
                <a:solidFill>
                  <a:srgbClr val="5F5F5F"/>
                </a:solidFill>
              </a:rPr>
              <a:t>Heads of Maintenance</a:t>
            </a:r>
          </a:p>
          <a:p>
            <a:pPr marL="171450" marR="0" indent="-171450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4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95349FE-D6F7-460C-9B3C-DA7497E9DB54}"/>
              </a:ext>
            </a:extLst>
          </p:cNvPr>
          <p:cNvCxnSpPr>
            <a:stCxn id="8" idx="2"/>
            <a:endCxn id="29" idx="0"/>
          </p:cNvCxnSpPr>
          <p:nvPr/>
        </p:nvCxnSpPr>
        <p:spPr bwMode="auto">
          <a:xfrm>
            <a:off x="3400397" y="2076693"/>
            <a:ext cx="0" cy="264264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4AD7EED5-5E2A-413D-B374-026AB67D92CE}"/>
              </a:ext>
            </a:extLst>
          </p:cNvPr>
          <p:cNvSpPr/>
          <p:nvPr/>
        </p:nvSpPr>
        <p:spPr bwMode="auto">
          <a:xfrm>
            <a:off x="2213155" y="1494868"/>
            <a:ext cx="310776" cy="93978"/>
          </a:xfrm>
          <a:prstGeom prst="righ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F4E424F9-16CB-46E1-998A-989A6692FE52}"/>
              </a:ext>
            </a:extLst>
          </p:cNvPr>
          <p:cNvSpPr/>
          <p:nvPr/>
        </p:nvSpPr>
        <p:spPr bwMode="auto">
          <a:xfrm>
            <a:off x="4276863" y="1494868"/>
            <a:ext cx="310776" cy="93978"/>
          </a:xfrm>
          <a:prstGeom prst="righ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209AEA4-BCD3-434B-81AB-2DF7B9ED9C6F}"/>
              </a:ext>
            </a:extLst>
          </p:cNvPr>
          <p:cNvSpPr/>
          <p:nvPr/>
        </p:nvSpPr>
        <p:spPr bwMode="auto">
          <a:xfrm>
            <a:off x="5417392" y="2125613"/>
            <a:ext cx="93423" cy="189581"/>
          </a:xfrm>
          <a:prstGeom prst="downArrow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462E85B-20BA-4962-A3C4-E169C60E1C02}"/>
              </a:ext>
            </a:extLst>
          </p:cNvPr>
          <p:cNvSpPr/>
          <p:nvPr/>
        </p:nvSpPr>
        <p:spPr bwMode="auto">
          <a:xfrm>
            <a:off x="6934454" y="2255355"/>
            <a:ext cx="1413510" cy="1006841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Ashdale </a:t>
            </a:r>
            <a:r>
              <a:rPr lang="en-GB" sz="1000" dirty="0">
                <a:solidFill>
                  <a:srgbClr val="5F5F5F"/>
                </a:solidFill>
              </a:rPr>
              <a:t>Insurers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within 14 working days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of original receipt.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n-GB" sz="10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b="1" dirty="0">
                <a:solidFill>
                  <a:srgbClr val="5F5F5F"/>
                </a:solidFill>
              </a:rPr>
              <a:t>Execute process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b="1" dirty="0">
                <a:solidFill>
                  <a:srgbClr val="5F5F5F"/>
                </a:solidFill>
              </a:rPr>
              <a:t>continues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n-GB" sz="10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F2EDB-FCA5-4547-93C0-8020E00CCD32}"/>
              </a:ext>
            </a:extLst>
          </p:cNvPr>
          <p:cNvSpPr txBox="1"/>
          <p:nvPr/>
        </p:nvSpPr>
        <p:spPr>
          <a:xfrm>
            <a:off x="6246044" y="2650380"/>
            <a:ext cx="348987" cy="2154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800" kern="0" dirty="0">
                <a:latin typeface="+mn-lt"/>
              </a:rPr>
              <a:t>Yes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763CE0-0C5E-40A9-A21D-B0235655F1AC}"/>
              </a:ext>
            </a:extLst>
          </p:cNvPr>
          <p:cNvSpPr txBox="1"/>
          <p:nvPr/>
        </p:nvSpPr>
        <p:spPr>
          <a:xfrm>
            <a:off x="5301494" y="3525600"/>
            <a:ext cx="325220" cy="2154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800" kern="0" dirty="0"/>
              <a:t>No</a:t>
            </a:r>
            <a:endParaRPr lang="en-GB" sz="800" kern="0" dirty="0">
              <a:latin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195A43-13D2-4277-90EA-FAE0E5D8E72F}"/>
              </a:ext>
            </a:extLst>
          </p:cNvPr>
          <p:cNvSpPr/>
          <p:nvPr/>
        </p:nvSpPr>
        <p:spPr bwMode="auto">
          <a:xfrm>
            <a:off x="4338918" y="3912189"/>
            <a:ext cx="2692503" cy="573012"/>
          </a:xfrm>
          <a:prstGeom prst="rect">
            <a:avLst/>
          </a:prstGeom>
          <a:ln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Escalation Owners to </a:t>
            </a:r>
            <a:r>
              <a:rPr lang="en-GB" sz="900" dirty="0">
                <a:solidFill>
                  <a:srgbClr val="5F5F5F"/>
                </a:solidFill>
              </a:rPr>
              <a:t>t</a:t>
            </a: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ake appropriate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disciplinary action to their direct reports </a:t>
            </a: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where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necessary. </a:t>
            </a:r>
            <a:r>
              <a:rPr lang="en-GB" sz="900" dirty="0">
                <a:solidFill>
                  <a:schemeClr val="tx2"/>
                </a:solidFill>
              </a:rPr>
              <a:t>Inspections due will be rescheduled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chemeClr val="tx2"/>
                </a:solidFill>
              </a:rPr>
              <a:t>and could impact operations continuing. </a:t>
            </a:r>
            <a:endParaRPr kumimoji="0" lang="en-GB" sz="9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215A15-5085-4698-9466-343AD91AB003}"/>
              </a:ext>
            </a:extLst>
          </p:cNvPr>
          <p:cNvSpPr txBox="1"/>
          <p:nvPr/>
        </p:nvSpPr>
        <p:spPr>
          <a:xfrm>
            <a:off x="8505827" y="2634991"/>
            <a:ext cx="419096" cy="2462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1000" b="1" kern="0" dirty="0">
                <a:latin typeface="+mn-lt"/>
              </a:rPr>
              <a:t>End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1C8BD9-5348-416E-8C27-C415FD659487}"/>
              </a:ext>
            </a:extLst>
          </p:cNvPr>
          <p:cNvSpPr/>
          <p:nvPr/>
        </p:nvSpPr>
        <p:spPr bwMode="auto">
          <a:xfrm>
            <a:off x="629934" y="3204999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to send outstanding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asset list to Ashdale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rgbClr val="5F5F5F"/>
                </a:solidFill>
              </a:rPr>
              <a:t>Management to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100" dirty="0">
                <a:solidFill>
                  <a:schemeClr val="tx2"/>
                </a:solidFill>
              </a:rPr>
              <a:t>reschedule.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01100A-838B-4D46-87DD-CC03690B6F58}"/>
              </a:ext>
            </a:extLst>
          </p:cNvPr>
          <p:cNvSpPr txBox="1"/>
          <p:nvPr/>
        </p:nvSpPr>
        <p:spPr>
          <a:xfrm>
            <a:off x="44856" y="3509031"/>
            <a:ext cx="422469" cy="2462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1000" b="1" kern="0" dirty="0">
                <a:latin typeface="+mn-lt"/>
              </a:rPr>
              <a:t>End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ACA0611-46FC-41E5-8D3D-EE77F3EB4066}"/>
              </a:ext>
            </a:extLst>
          </p:cNvPr>
          <p:cNvCxnSpPr>
            <a:cxnSpLocks/>
            <a:stCxn id="35" idx="3"/>
            <a:endCxn id="10" idx="1"/>
          </p:cNvCxnSpPr>
          <p:nvPr/>
        </p:nvCxnSpPr>
        <p:spPr bwMode="auto">
          <a:xfrm flipV="1">
            <a:off x="8347964" y="2758102"/>
            <a:ext cx="157863" cy="674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418139A-6329-4717-B09A-ED0362D17CFF}"/>
              </a:ext>
            </a:extLst>
          </p:cNvPr>
          <p:cNvCxnSpPr>
            <a:stCxn id="6" idx="3"/>
            <a:endCxn id="35" idx="1"/>
          </p:cNvCxnSpPr>
          <p:nvPr/>
        </p:nvCxnSpPr>
        <p:spPr bwMode="auto">
          <a:xfrm>
            <a:off x="6595031" y="2758102"/>
            <a:ext cx="339423" cy="674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BD2476E-64C6-4BC8-9C2B-F1DD9B2E4861}"/>
              </a:ext>
            </a:extLst>
          </p:cNvPr>
          <p:cNvCxnSpPr>
            <a:stCxn id="6" idx="1"/>
            <a:endCxn id="12" idx="3"/>
          </p:cNvCxnSpPr>
          <p:nvPr/>
        </p:nvCxnSpPr>
        <p:spPr bwMode="auto">
          <a:xfrm flipH="1">
            <a:off x="6170860" y="2758102"/>
            <a:ext cx="75184" cy="67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B2D26DF-E698-4CEE-A33E-68AF8F553190}"/>
              </a:ext>
            </a:extLst>
          </p:cNvPr>
          <p:cNvCxnSpPr>
            <a:cxnSpLocks/>
            <a:stCxn id="12" idx="2"/>
            <a:endCxn id="37" idx="0"/>
          </p:cNvCxnSpPr>
          <p:nvPr/>
        </p:nvCxnSpPr>
        <p:spPr bwMode="auto">
          <a:xfrm flipH="1">
            <a:off x="5464104" y="3116787"/>
            <a:ext cx="1" cy="40881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DF9188D-9E31-47B1-B7F7-8319F567116E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 bwMode="auto">
          <a:xfrm>
            <a:off x="5464104" y="3741044"/>
            <a:ext cx="221066" cy="17114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FCBCF8D-44F0-469C-B3C1-2CACBF45B8FF}"/>
              </a:ext>
            </a:extLst>
          </p:cNvPr>
          <p:cNvCxnSpPr>
            <a:stCxn id="40" idx="1"/>
            <a:endCxn id="36" idx="3"/>
          </p:cNvCxnSpPr>
          <p:nvPr/>
        </p:nvCxnSpPr>
        <p:spPr bwMode="auto">
          <a:xfrm flipH="1">
            <a:off x="467325" y="3632142"/>
            <a:ext cx="16260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6768A1-41B4-4835-9144-7B574C6AD146}"/>
              </a:ext>
            </a:extLst>
          </p:cNvPr>
          <p:cNvCxnSpPr>
            <a:cxnSpLocks/>
            <a:stCxn id="40" idx="3"/>
            <a:endCxn id="37" idx="1"/>
          </p:cNvCxnSpPr>
          <p:nvPr/>
        </p:nvCxnSpPr>
        <p:spPr bwMode="auto">
          <a:xfrm>
            <a:off x="2043444" y="3632142"/>
            <a:ext cx="3258050" cy="118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5" name="Chevron 4">
            <a:extLst>
              <a:ext uri="{FF2B5EF4-FFF2-40B4-BE49-F238E27FC236}">
                <a16:creationId xmlns:a16="http://schemas.microsoft.com/office/drawing/2014/main" id="{D68B47ED-D3BA-46EC-B9FA-CEA2AA5DC404}"/>
              </a:ext>
            </a:extLst>
          </p:cNvPr>
          <p:cNvSpPr/>
          <p:nvPr/>
        </p:nvSpPr>
        <p:spPr>
          <a:xfrm>
            <a:off x="131825" y="96841"/>
            <a:ext cx="1463221" cy="690434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F1E10BD-012F-42B9-8C44-F3F1393EDEC6}"/>
              </a:ext>
            </a:extLst>
          </p:cNvPr>
          <p:cNvSpPr txBox="1"/>
          <p:nvPr/>
        </p:nvSpPr>
        <p:spPr>
          <a:xfrm>
            <a:off x="589962" y="224163"/>
            <a:ext cx="546946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9FB9D08D-B63F-2F3C-0F75-39CAA7A631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439" y="400697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7668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EDE5CE-F08A-4ECA-9970-3094F562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447" y="110361"/>
            <a:ext cx="6152776" cy="676409"/>
          </a:xfrm>
        </p:spPr>
        <p:txBody>
          <a:bodyPr/>
          <a:lstStyle/>
          <a:p>
            <a:r>
              <a:rPr lang="en-GB" sz="2800" dirty="0">
                <a:solidFill>
                  <a:schemeClr val="accent4"/>
                </a:solidFill>
              </a:rPr>
              <a:t>Additions, Removal &amp; Disposal </a:t>
            </a:r>
            <a:r>
              <a:rPr lang="en-GB" sz="1600" dirty="0">
                <a:solidFill>
                  <a:schemeClr val="accent4"/>
                </a:solidFill>
              </a:rPr>
              <a:t>of Insurance</a:t>
            </a:r>
            <a:br>
              <a:rPr lang="en-GB" sz="1600" dirty="0">
                <a:solidFill>
                  <a:schemeClr val="accent4"/>
                </a:solidFill>
              </a:rPr>
            </a:br>
            <a:r>
              <a:rPr lang="en-GB" sz="1600" dirty="0">
                <a:solidFill>
                  <a:schemeClr val="accent4"/>
                </a:solidFill>
              </a:rPr>
              <a:t>Assets</a:t>
            </a:r>
            <a:endParaRPr lang="en-GB" sz="1800" u="sng" dirty="0">
              <a:solidFill>
                <a:schemeClr val="accent4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A13A4-20F9-43BE-A0CC-AA2301641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64A5E8-231D-4523-AD58-CD6F1C7AD478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4AD7EED5-5E2A-413D-B374-026AB67D92CE}"/>
              </a:ext>
            </a:extLst>
          </p:cNvPr>
          <p:cNvSpPr/>
          <p:nvPr/>
        </p:nvSpPr>
        <p:spPr bwMode="auto">
          <a:xfrm>
            <a:off x="1614461" y="1346352"/>
            <a:ext cx="310776" cy="93978"/>
          </a:xfrm>
          <a:prstGeom prst="rightArrow">
            <a:avLst/>
          </a:prstGeom>
          <a:solidFill>
            <a:srgbClr val="1E0284"/>
          </a:solidFill>
          <a:ln w="12700" cap="flat" cmpd="sng" algn="ctr">
            <a:solidFill>
              <a:srgbClr val="1E028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F4E424F9-16CB-46E1-998A-989A6692FE52}"/>
              </a:ext>
            </a:extLst>
          </p:cNvPr>
          <p:cNvSpPr/>
          <p:nvPr/>
        </p:nvSpPr>
        <p:spPr bwMode="auto">
          <a:xfrm>
            <a:off x="3472616" y="1352328"/>
            <a:ext cx="310776" cy="93978"/>
          </a:xfrm>
          <a:prstGeom prst="rightArrow">
            <a:avLst/>
          </a:prstGeom>
          <a:solidFill>
            <a:srgbClr val="1E0284"/>
          </a:solidFill>
          <a:ln w="12700" cap="flat" cmpd="sng" algn="ctr">
            <a:solidFill>
              <a:srgbClr val="1E028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6" name="Arrow: Right 135">
            <a:extLst>
              <a:ext uri="{FF2B5EF4-FFF2-40B4-BE49-F238E27FC236}">
                <a16:creationId xmlns:a16="http://schemas.microsoft.com/office/drawing/2014/main" id="{D97C4F00-312B-4B44-B80C-DC40E91F77F3}"/>
              </a:ext>
            </a:extLst>
          </p:cNvPr>
          <p:cNvSpPr/>
          <p:nvPr/>
        </p:nvSpPr>
        <p:spPr bwMode="auto">
          <a:xfrm>
            <a:off x="5320019" y="1352328"/>
            <a:ext cx="310776" cy="93978"/>
          </a:xfrm>
          <a:prstGeom prst="rightArrow">
            <a:avLst/>
          </a:prstGeom>
          <a:solidFill>
            <a:srgbClr val="7030A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7" name="Arrow: Right 136">
            <a:extLst>
              <a:ext uri="{FF2B5EF4-FFF2-40B4-BE49-F238E27FC236}">
                <a16:creationId xmlns:a16="http://schemas.microsoft.com/office/drawing/2014/main" id="{30370ABB-969A-446B-AF60-89D63F64FF82}"/>
              </a:ext>
            </a:extLst>
          </p:cNvPr>
          <p:cNvSpPr/>
          <p:nvPr/>
        </p:nvSpPr>
        <p:spPr bwMode="auto">
          <a:xfrm>
            <a:off x="7177141" y="1352328"/>
            <a:ext cx="310776" cy="9397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5E57B4-0A9B-4F3B-9E10-26FCE89999AA}"/>
              </a:ext>
            </a:extLst>
          </p:cNvPr>
          <p:cNvSpPr/>
          <p:nvPr/>
        </p:nvSpPr>
        <p:spPr bwMode="auto">
          <a:xfrm>
            <a:off x="147560" y="1119548"/>
            <a:ext cx="1413510" cy="854287"/>
          </a:xfrm>
          <a:prstGeom prst="rect">
            <a:avLst/>
          </a:prstGeom>
          <a:ln>
            <a:solidFill>
              <a:srgbClr val="1E028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or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School</a:t>
            </a:r>
            <a:r>
              <a:rPr lang="en-GB" sz="1000" dirty="0">
                <a:solidFill>
                  <a:srgbClr val="5F5F5F"/>
                </a:solidFill>
              </a:rPr>
              <a:t> 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Stakeholders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ascertain 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i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f there are new assets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or if removal/disposal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 is required.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36863D8-9779-477C-8F7D-300312D17FE4}"/>
              </a:ext>
            </a:extLst>
          </p:cNvPr>
          <p:cNvSpPr/>
          <p:nvPr/>
        </p:nvSpPr>
        <p:spPr bwMode="auto">
          <a:xfrm>
            <a:off x="1986713" y="1097995"/>
            <a:ext cx="1413510" cy="869432"/>
          </a:xfrm>
          <a:prstGeom prst="rect">
            <a:avLst/>
          </a:prstGeom>
          <a:ln>
            <a:solidFill>
              <a:srgbClr val="1E028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Maintenance/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err="1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UoS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Stakeholders to fill in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Insurance capture form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and email form to;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75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rPr>
              <a:t>financeservicedesk@sussex.ac.uk</a:t>
            </a:r>
            <a:endParaRPr lang="en-GB" sz="750" b="1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da-DK" sz="750" b="1" dirty="0">
                <a:solidFill>
                  <a:schemeClr val="tx1"/>
                </a:solidFill>
              </a:rPr>
              <a:t>J.Rogers@sussex.ac.uk</a:t>
            </a:r>
            <a:endParaRPr lang="en-GB" sz="750" b="1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5453A0-A4DE-42BE-842E-2E5657F81950}"/>
              </a:ext>
            </a:extLst>
          </p:cNvPr>
          <p:cNvSpPr/>
          <p:nvPr/>
        </p:nvSpPr>
        <p:spPr bwMode="auto">
          <a:xfrm>
            <a:off x="3836783" y="1097995"/>
            <a:ext cx="1413510" cy="854287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err="1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UoS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Insurance Manager </a:t>
            </a:r>
            <a:r>
              <a:rPr lang="en-GB" sz="1000" dirty="0">
                <a:solidFill>
                  <a:srgbClr val="5F5F5F"/>
                </a:solidFill>
              </a:rPr>
              <a:t>to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inform Ashdale and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SEF Maintenance of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any changes and upload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completed </a:t>
            </a:r>
            <a:r>
              <a:rPr lang="en-GB" sz="1000" dirty="0">
                <a:solidFill>
                  <a:srgbClr val="5F5F5F"/>
                </a:solidFill>
              </a:rPr>
              <a:t>form to box.</a:t>
            </a: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F67F39C-B7A3-4EF7-A2EE-12592F0FA549}"/>
              </a:ext>
            </a:extLst>
          </p:cNvPr>
          <p:cNvSpPr/>
          <p:nvPr/>
        </p:nvSpPr>
        <p:spPr bwMode="auto">
          <a:xfrm>
            <a:off x="4482353" y="2036637"/>
            <a:ext cx="89647" cy="240840"/>
          </a:xfrm>
          <a:prstGeom prst="downArrow">
            <a:avLst/>
          </a:prstGeom>
          <a:solidFill>
            <a:srgbClr val="7030A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F48A3E-2E9D-479D-895C-23D4F0F029BA}"/>
              </a:ext>
            </a:extLst>
          </p:cNvPr>
          <p:cNvSpPr/>
          <p:nvPr/>
        </p:nvSpPr>
        <p:spPr bwMode="auto">
          <a:xfrm>
            <a:off x="5697213" y="1097995"/>
            <a:ext cx="1413510" cy="8542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management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to update </a:t>
            </a:r>
            <a:r>
              <a:rPr lang="en-GB" sz="1000" dirty="0">
                <a:solidFill>
                  <a:srgbClr val="5F5F5F"/>
                </a:solidFill>
              </a:rPr>
              <a:t>Insurance data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base “Green Portal” </a:t>
            </a:r>
            <a:r>
              <a:rPr lang="en-GB" sz="1000" dirty="0">
                <a:solidFill>
                  <a:schemeClr val="tx2"/>
                </a:solidFill>
              </a:rPr>
              <a:t>and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send </a:t>
            </a:r>
            <a:r>
              <a:rPr lang="en-GB" sz="1000" dirty="0">
                <a:solidFill>
                  <a:srgbClr val="5F5F5F"/>
                </a:solidFill>
              </a:rPr>
              <a:t>confirmation to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 err="1">
                <a:solidFill>
                  <a:srgbClr val="5F5F5F"/>
                </a:solidFill>
              </a:rPr>
              <a:t>UoS</a:t>
            </a:r>
            <a:r>
              <a:rPr lang="en-GB" sz="1000" dirty="0">
                <a:solidFill>
                  <a:srgbClr val="5F5F5F"/>
                </a:solidFill>
              </a:rPr>
              <a:t> Insurance Manager.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 </a:t>
            </a: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8FA2DE-6DD3-4477-86F9-FF34C91493C3}"/>
              </a:ext>
            </a:extLst>
          </p:cNvPr>
          <p:cNvSpPr/>
          <p:nvPr/>
        </p:nvSpPr>
        <p:spPr bwMode="auto">
          <a:xfrm>
            <a:off x="7541308" y="1097994"/>
            <a:ext cx="1413510" cy="854287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err="1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UoS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Insurance Manager </a:t>
            </a:r>
            <a:r>
              <a:rPr lang="en-GB" sz="1000" dirty="0">
                <a:solidFill>
                  <a:srgbClr val="5F5F5F"/>
                </a:solidFill>
              </a:rPr>
              <a:t>to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update process tracker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located </a:t>
            </a:r>
            <a:r>
              <a:rPr lang="en-GB" sz="1000" dirty="0">
                <a:solidFill>
                  <a:schemeClr val="tx2"/>
                </a:solidFill>
              </a:rPr>
              <a:t>on Box</a:t>
            </a:r>
            <a:r>
              <a:rPr lang="en-GB" sz="1000" dirty="0">
                <a:solidFill>
                  <a:srgbClr val="5F5F5F"/>
                </a:solidFill>
              </a:rPr>
              <a:t>.</a:t>
            </a: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A8414-9217-4E85-ADFD-EE27F8DE637D}"/>
              </a:ext>
            </a:extLst>
          </p:cNvPr>
          <p:cNvSpPr txBox="1"/>
          <p:nvPr/>
        </p:nvSpPr>
        <p:spPr>
          <a:xfrm>
            <a:off x="8023945" y="2154364"/>
            <a:ext cx="448236" cy="2462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1000" b="1" kern="0" dirty="0">
                <a:latin typeface="+mn-lt"/>
              </a:rPr>
              <a:t>End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F79D4B-95A9-400E-A858-B4A4A14CBDAD}"/>
              </a:ext>
            </a:extLst>
          </p:cNvPr>
          <p:cNvCxnSpPr>
            <a:stCxn id="38" idx="2"/>
            <a:endCxn id="6" idx="0"/>
          </p:cNvCxnSpPr>
          <p:nvPr/>
        </p:nvCxnSpPr>
        <p:spPr bwMode="auto">
          <a:xfrm>
            <a:off x="8248063" y="1952281"/>
            <a:ext cx="0" cy="20208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FFC041CA-AC59-46E1-B76D-45D3340DEA9D}"/>
              </a:ext>
            </a:extLst>
          </p:cNvPr>
          <p:cNvSpPr/>
          <p:nvPr/>
        </p:nvSpPr>
        <p:spPr bwMode="auto">
          <a:xfrm>
            <a:off x="3865245" y="2382236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SEF Lead to raise a task ID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for any disposal of items</a:t>
            </a:r>
            <a:r>
              <a:rPr lang="en-GB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chemeClr val="tx2"/>
                </a:solidFill>
              </a:rPr>
              <a:t>obtain a quote and </a:t>
            </a:r>
            <a:r>
              <a:rPr lang="en-GB" sz="1000" dirty="0">
                <a:solidFill>
                  <a:srgbClr val="5F5F5F"/>
                </a:solidFill>
              </a:rPr>
              <a:t>send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Scrutiny to School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 or Client for approval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and PO.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7F8B7E-B0C5-440A-A8C1-E9E8EE8B4CFE}"/>
              </a:ext>
            </a:extLst>
          </p:cNvPr>
          <p:cNvSpPr/>
          <p:nvPr/>
        </p:nvSpPr>
        <p:spPr bwMode="auto">
          <a:xfrm>
            <a:off x="5692871" y="2382236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Once </a:t>
            </a:r>
            <a:r>
              <a:rPr lang="en-GB" sz="1000" dirty="0">
                <a:solidFill>
                  <a:srgbClr val="5F5F5F"/>
                </a:solidFill>
              </a:rPr>
              <a:t>disposal has taken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place SEF to inform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 err="1">
                <a:solidFill>
                  <a:srgbClr val="5F5F5F"/>
                </a:solidFill>
              </a:rPr>
              <a:t>UoS</a:t>
            </a:r>
            <a:r>
              <a:rPr lang="en-GB" sz="1000" dirty="0">
                <a:solidFill>
                  <a:srgbClr val="5F5F5F"/>
                </a:solidFill>
              </a:rPr>
              <a:t> Insurance Manager. </a:t>
            </a:r>
            <a:endParaRPr kumimoji="0" lang="en-GB" sz="11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ACABA9-BB17-4474-8FAB-DB182C5E551B}"/>
              </a:ext>
            </a:extLst>
          </p:cNvPr>
          <p:cNvCxnSpPr>
            <a:cxnSpLocks/>
            <a:stCxn id="46" idx="3"/>
          </p:cNvCxnSpPr>
          <p:nvPr/>
        </p:nvCxnSpPr>
        <p:spPr bwMode="auto">
          <a:xfrm>
            <a:off x="7106381" y="2809379"/>
            <a:ext cx="14026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7FAAEC-ABC5-44C6-A4D7-6044EFA89629}"/>
              </a:ext>
            </a:extLst>
          </p:cNvPr>
          <p:cNvCxnSpPr>
            <a:cxnSpLocks/>
            <a:stCxn id="38" idx="1"/>
          </p:cNvCxnSpPr>
          <p:nvPr/>
        </p:nvCxnSpPr>
        <p:spPr bwMode="auto">
          <a:xfrm flipH="1" flipV="1">
            <a:off x="7246649" y="1525137"/>
            <a:ext cx="294659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E67F3F0-895B-4A0A-B002-0178926A1604}"/>
              </a:ext>
            </a:extLst>
          </p:cNvPr>
          <p:cNvCxnSpPr>
            <a:cxnSpLocks/>
          </p:cNvCxnSpPr>
          <p:nvPr/>
        </p:nvCxnSpPr>
        <p:spPr bwMode="auto">
          <a:xfrm>
            <a:off x="7246649" y="1525137"/>
            <a:ext cx="0" cy="128424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Arrow: Up 31">
            <a:extLst>
              <a:ext uri="{FF2B5EF4-FFF2-40B4-BE49-F238E27FC236}">
                <a16:creationId xmlns:a16="http://schemas.microsoft.com/office/drawing/2014/main" id="{871AECF2-5FCD-4A8D-BA9F-467279671851}"/>
              </a:ext>
            </a:extLst>
          </p:cNvPr>
          <p:cNvSpPr/>
          <p:nvPr/>
        </p:nvSpPr>
        <p:spPr bwMode="auto">
          <a:xfrm>
            <a:off x="7296698" y="2056157"/>
            <a:ext cx="85878" cy="290891"/>
          </a:xfrm>
          <a:prstGeom prst="up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A493FE9A-DE17-4226-A4D6-EAB1AAFA4249}"/>
              </a:ext>
            </a:extLst>
          </p:cNvPr>
          <p:cNvSpPr/>
          <p:nvPr/>
        </p:nvSpPr>
        <p:spPr bwMode="auto">
          <a:xfrm>
            <a:off x="5332047" y="2762390"/>
            <a:ext cx="310776" cy="93978"/>
          </a:xfrm>
          <a:prstGeom prst="righ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59" name="Chevron 4">
            <a:extLst>
              <a:ext uri="{FF2B5EF4-FFF2-40B4-BE49-F238E27FC236}">
                <a16:creationId xmlns:a16="http://schemas.microsoft.com/office/drawing/2014/main" id="{53D2DCE3-8CD9-4DB2-8371-79CF5793C3CE}"/>
              </a:ext>
            </a:extLst>
          </p:cNvPr>
          <p:cNvSpPr/>
          <p:nvPr/>
        </p:nvSpPr>
        <p:spPr>
          <a:xfrm>
            <a:off x="147559" y="110362"/>
            <a:ext cx="1463221" cy="690434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500F8A-6206-4FC4-8BEF-086C249A5FA6}"/>
              </a:ext>
            </a:extLst>
          </p:cNvPr>
          <p:cNvSpPr txBox="1"/>
          <p:nvPr/>
        </p:nvSpPr>
        <p:spPr>
          <a:xfrm>
            <a:off x="595278" y="187980"/>
            <a:ext cx="567784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1E62D84-9DE9-80C1-E27A-2CB4CF8357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791" y="351832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4811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EDE5CE-F08A-4ECA-9970-3094F562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880" y="144998"/>
            <a:ext cx="2677458" cy="517739"/>
          </a:xfrm>
        </p:spPr>
        <p:txBody>
          <a:bodyPr/>
          <a:lstStyle/>
          <a:p>
            <a:r>
              <a:rPr lang="en-GB" sz="2800" dirty="0">
                <a:solidFill>
                  <a:schemeClr val="accent5"/>
                </a:solidFill>
              </a:rPr>
              <a:t>Remedial Process</a:t>
            </a:r>
            <a:endParaRPr lang="en-GB" sz="1800" u="sng" dirty="0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A13A4-20F9-43BE-A0CC-AA2301641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64A5E8-231D-4523-AD58-CD6F1C7AD478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88474-42B2-4855-8DBA-F751AAC2FCE5}"/>
              </a:ext>
            </a:extLst>
          </p:cNvPr>
          <p:cNvSpPr/>
          <p:nvPr/>
        </p:nvSpPr>
        <p:spPr bwMode="auto">
          <a:xfrm>
            <a:off x="1235787" y="1123835"/>
            <a:ext cx="1413510" cy="8542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management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report non-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conformance assets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requiring </a:t>
            </a:r>
            <a:r>
              <a:rPr lang="en-GB" sz="1000" dirty="0">
                <a:solidFill>
                  <a:srgbClr val="5F5F5F"/>
                </a:solidFill>
              </a:rPr>
              <a:t>re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mediation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action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s.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42271-865A-4335-B4C8-EA74F8F0EDFB}"/>
              </a:ext>
            </a:extLst>
          </p:cNvPr>
          <p:cNvSpPr/>
          <p:nvPr/>
        </p:nvSpPr>
        <p:spPr bwMode="auto">
          <a:xfrm>
            <a:off x="3103145" y="1123833"/>
            <a:ext cx="1413510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Maintenance ascertain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owners responsible for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remedial actions and send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to relevant departments.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b="1" u="sng" dirty="0">
                <a:solidFill>
                  <a:srgbClr val="5F5F5F"/>
                </a:solidFill>
              </a:rPr>
              <a:t>SEF to also send full list to 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b="1" u="sng" dirty="0" err="1">
                <a:solidFill>
                  <a:srgbClr val="5F5F5F"/>
                </a:solidFill>
              </a:rPr>
              <a:t>UoS</a:t>
            </a:r>
            <a:r>
              <a:rPr lang="en-GB" sz="800" b="1" u="sng" dirty="0">
                <a:solidFill>
                  <a:srgbClr val="5F5F5F"/>
                </a:solidFill>
              </a:rPr>
              <a:t> Insurance Manager </a:t>
            </a:r>
            <a:endParaRPr kumimoji="0" lang="en-GB" sz="800" b="1" i="0" u="sng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1ACE71-2C8E-4031-B5F9-3A5AC1A53231}"/>
              </a:ext>
            </a:extLst>
          </p:cNvPr>
          <p:cNvSpPr/>
          <p:nvPr/>
        </p:nvSpPr>
        <p:spPr bwMode="auto">
          <a:xfrm>
            <a:off x="4970503" y="1121885"/>
            <a:ext cx="1413510" cy="854287"/>
          </a:xfrm>
          <a:prstGeom prst="rect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Stakeholders to manage </a:t>
            </a:r>
            <a:r>
              <a:rPr lang="en-GB" sz="800" dirty="0">
                <a:solidFill>
                  <a:srgbClr val="5F5F5F"/>
                </a:solidFill>
              </a:rPr>
              <a:t>their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failed assets and ensure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remediation is undertaken.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Once completed relevant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owners to update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 err="1">
                <a:solidFill>
                  <a:srgbClr val="5F5F5F"/>
                </a:solidFill>
              </a:rPr>
              <a:t>UoS</a:t>
            </a:r>
            <a:r>
              <a:rPr lang="en-GB" sz="800" dirty="0">
                <a:solidFill>
                  <a:srgbClr val="5F5F5F"/>
                </a:solidFill>
              </a:rPr>
              <a:t> Insurance Manager &amp;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800" dirty="0">
                <a:solidFill>
                  <a:srgbClr val="5F5F5F"/>
                </a:solidFill>
              </a:rPr>
              <a:t>SEF Maintenance.</a:t>
            </a:r>
            <a:endParaRPr kumimoji="0" lang="en-GB" sz="8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E52A46A-5787-4231-8EDC-994AF3034298}"/>
              </a:ext>
            </a:extLst>
          </p:cNvPr>
          <p:cNvSpPr/>
          <p:nvPr/>
        </p:nvSpPr>
        <p:spPr bwMode="auto">
          <a:xfrm>
            <a:off x="3031609" y="3500516"/>
            <a:ext cx="1485046" cy="856443"/>
          </a:xfrm>
          <a:prstGeom prst="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n-GB" sz="10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Estates EFM to fund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remediation works and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issue PO to SEF.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4AD7EED5-5E2A-413D-B374-026AB67D92CE}"/>
              </a:ext>
            </a:extLst>
          </p:cNvPr>
          <p:cNvSpPr/>
          <p:nvPr/>
        </p:nvSpPr>
        <p:spPr bwMode="auto">
          <a:xfrm>
            <a:off x="2720833" y="1452714"/>
            <a:ext cx="310776" cy="9397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F4E424F9-16CB-46E1-998A-989A6692FE52}"/>
              </a:ext>
            </a:extLst>
          </p:cNvPr>
          <p:cNvSpPr/>
          <p:nvPr/>
        </p:nvSpPr>
        <p:spPr bwMode="auto">
          <a:xfrm>
            <a:off x="4588191" y="1452283"/>
            <a:ext cx="310776" cy="93978"/>
          </a:xfrm>
          <a:prstGeom prst="right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36" name="Arrow: Right 135">
            <a:extLst>
              <a:ext uri="{FF2B5EF4-FFF2-40B4-BE49-F238E27FC236}">
                <a16:creationId xmlns:a16="http://schemas.microsoft.com/office/drawing/2014/main" id="{D97C4F00-312B-4B44-B80C-DC40E91F77F3}"/>
              </a:ext>
            </a:extLst>
          </p:cNvPr>
          <p:cNvSpPr/>
          <p:nvPr/>
        </p:nvSpPr>
        <p:spPr bwMode="auto">
          <a:xfrm>
            <a:off x="6455549" y="1446306"/>
            <a:ext cx="310776" cy="93978"/>
          </a:xfrm>
          <a:prstGeom prst="rightArrow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C96882A-6B1B-41DC-8F07-E745D9B79FB7}"/>
              </a:ext>
            </a:extLst>
          </p:cNvPr>
          <p:cNvSpPr/>
          <p:nvPr/>
        </p:nvSpPr>
        <p:spPr bwMode="auto">
          <a:xfrm>
            <a:off x="5042038" y="3502673"/>
            <a:ext cx="1413510" cy="854286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n-GB" sz="900" dirty="0">
              <a:solidFill>
                <a:srgbClr val="5F5F5F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SEF Maintenance undertake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relevant remedial actions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>
                <a:solidFill>
                  <a:srgbClr val="5F5F5F"/>
                </a:solidFill>
              </a:rPr>
              <a:t>and Inform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900" dirty="0" err="1">
                <a:solidFill>
                  <a:srgbClr val="5F5F5F"/>
                </a:solidFill>
              </a:rPr>
              <a:t>UoS</a:t>
            </a:r>
            <a:r>
              <a:rPr lang="en-GB" sz="900" dirty="0">
                <a:solidFill>
                  <a:srgbClr val="5F5F5F"/>
                </a:solidFill>
              </a:rPr>
              <a:t> Insurance Manager. </a:t>
            </a:r>
            <a:endParaRPr kumimoji="0" lang="en-GB" sz="9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145" name="Arrow: Left 144">
            <a:extLst>
              <a:ext uri="{FF2B5EF4-FFF2-40B4-BE49-F238E27FC236}">
                <a16:creationId xmlns:a16="http://schemas.microsoft.com/office/drawing/2014/main" id="{47D5ED13-AFC4-47AB-9AA3-06EB038B2AAB}"/>
              </a:ext>
            </a:extLst>
          </p:cNvPr>
          <p:cNvSpPr/>
          <p:nvPr/>
        </p:nvSpPr>
        <p:spPr bwMode="auto">
          <a:xfrm rot="10800000">
            <a:off x="4623959" y="3882827"/>
            <a:ext cx="310776" cy="93978"/>
          </a:xfrm>
          <a:prstGeom prst="leftArrow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F39988-B617-418A-AA2F-6AF8FB2FDBD5}"/>
              </a:ext>
            </a:extLst>
          </p:cNvPr>
          <p:cNvSpPr/>
          <p:nvPr/>
        </p:nvSpPr>
        <p:spPr bwMode="auto">
          <a:xfrm>
            <a:off x="3031609" y="2313254"/>
            <a:ext cx="1485046" cy="852128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to raise PMC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task’s for any actions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relating to SEF managed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a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ssets, obtain quotes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and submit scrutiny to the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client </a:t>
            </a:r>
            <a:r>
              <a:rPr lang="en-GB" sz="1000" dirty="0">
                <a:solidFill>
                  <a:srgbClr val="5F5F5F"/>
                </a:solidFill>
              </a:rPr>
              <a:t>for approval and PO.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D0151892-0F44-46FA-9687-E43FA58F655C}"/>
              </a:ext>
            </a:extLst>
          </p:cNvPr>
          <p:cNvSpPr/>
          <p:nvPr/>
        </p:nvSpPr>
        <p:spPr bwMode="auto">
          <a:xfrm>
            <a:off x="3759830" y="2038742"/>
            <a:ext cx="100140" cy="213889"/>
          </a:xfrm>
          <a:prstGeom prst="down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28D3E8-10C2-4AE9-B291-E5983BD75A9F}"/>
              </a:ext>
            </a:extLst>
          </p:cNvPr>
          <p:cNvSpPr/>
          <p:nvPr/>
        </p:nvSpPr>
        <p:spPr bwMode="auto">
          <a:xfrm>
            <a:off x="6775823" y="1113140"/>
            <a:ext cx="1485046" cy="854287"/>
          </a:xfrm>
          <a:prstGeom prst="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SEF to update </a:t>
            </a:r>
            <a:r>
              <a:rPr lang="en-GB" sz="1000" dirty="0">
                <a:solidFill>
                  <a:srgbClr val="5F5F5F"/>
                </a:solidFill>
              </a:rPr>
              <a:t>Insurance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tracker on box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 and inform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Ashdale Management of </a:t>
            </a:r>
          </a:p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GB" sz="1000" dirty="0">
                <a:solidFill>
                  <a:srgbClr val="5F5F5F"/>
                </a:solidFill>
              </a:rPr>
              <a:t>r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+mn-lt"/>
              </a:rPr>
              <a:t>emedial action completed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C54BCBC1-6B33-4B23-B6FB-66BDA44DC839}"/>
              </a:ext>
            </a:extLst>
          </p:cNvPr>
          <p:cNvSpPr/>
          <p:nvPr/>
        </p:nvSpPr>
        <p:spPr bwMode="auto">
          <a:xfrm>
            <a:off x="3759830" y="3228162"/>
            <a:ext cx="100140" cy="213889"/>
          </a:xfrm>
          <a:prstGeom prst="downArrow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5F5F5F"/>
              </a:solidFill>
              <a:effectLst/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A453C-04B6-4029-81AF-5A5CF374B209}"/>
              </a:ext>
            </a:extLst>
          </p:cNvPr>
          <p:cNvSpPr txBox="1"/>
          <p:nvPr/>
        </p:nvSpPr>
        <p:spPr>
          <a:xfrm>
            <a:off x="8505827" y="1423581"/>
            <a:ext cx="436282" cy="2462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tabLst/>
            </a:pPr>
            <a:r>
              <a:rPr lang="en-GB" sz="1000" b="1" kern="0" dirty="0">
                <a:latin typeface="+mn-lt"/>
              </a:rPr>
              <a:t>End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870C20-3591-4B2D-9251-1B6589F27A3B}"/>
              </a:ext>
            </a:extLst>
          </p:cNvPr>
          <p:cNvCxnSpPr>
            <a:cxnSpLocks/>
            <a:stCxn id="35" idx="3"/>
            <a:endCxn id="3" idx="1"/>
          </p:cNvCxnSpPr>
          <p:nvPr/>
        </p:nvCxnSpPr>
        <p:spPr bwMode="auto">
          <a:xfrm>
            <a:off x="8260869" y="1540284"/>
            <a:ext cx="244958" cy="64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D52922-B6FB-4B53-B0C8-1A8110F3DC96}"/>
              </a:ext>
            </a:extLst>
          </p:cNvPr>
          <p:cNvCxnSpPr>
            <a:cxnSpLocks/>
            <a:stCxn id="144" idx="3"/>
          </p:cNvCxnSpPr>
          <p:nvPr/>
        </p:nvCxnSpPr>
        <p:spPr bwMode="auto">
          <a:xfrm>
            <a:off x="6455548" y="3929816"/>
            <a:ext cx="108906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E32C534-F5E0-41F8-BCA8-096B6B492B83}"/>
              </a:ext>
            </a:extLst>
          </p:cNvPr>
          <p:cNvCxnSpPr>
            <a:cxnSpLocks/>
            <a:stCxn id="35" idx="2"/>
          </p:cNvCxnSpPr>
          <p:nvPr/>
        </p:nvCxnSpPr>
        <p:spPr bwMode="auto">
          <a:xfrm>
            <a:off x="7518346" y="1967427"/>
            <a:ext cx="35768" cy="1953644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Chevron 4">
            <a:extLst>
              <a:ext uri="{FF2B5EF4-FFF2-40B4-BE49-F238E27FC236}">
                <a16:creationId xmlns:a16="http://schemas.microsoft.com/office/drawing/2014/main" id="{AD1D4FBB-819B-4DB2-A226-8E8D05B7007B}"/>
              </a:ext>
            </a:extLst>
          </p:cNvPr>
          <p:cNvSpPr/>
          <p:nvPr/>
        </p:nvSpPr>
        <p:spPr>
          <a:xfrm>
            <a:off x="107313" y="126077"/>
            <a:ext cx="1463221" cy="690434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C3B636-09E4-4FF3-96D9-B4CDF714DC96}"/>
              </a:ext>
            </a:extLst>
          </p:cNvPr>
          <p:cNvSpPr txBox="1"/>
          <p:nvPr/>
        </p:nvSpPr>
        <p:spPr>
          <a:xfrm>
            <a:off x="559038" y="252003"/>
            <a:ext cx="559770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05</a:t>
            </a: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934162EA-3361-7034-CCF8-0CFCB41CD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791" y="351832"/>
            <a:ext cx="12636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11053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WIDE FORMAT 2" val="Ntp5teza"/>
  <p:tag name="ARTICULATE_SLIDE_COUNT" val="1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Wide Format 2">
  <a:themeElements>
    <a:clrScheme name="Custom 96">
      <a:dk1>
        <a:srgbClr val="000000"/>
      </a:dk1>
      <a:lt1>
        <a:srgbClr val="FFFFFF"/>
      </a:lt1>
      <a:dk2>
        <a:srgbClr val="565A5C"/>
      </a:dk2>
      <a:lt2>
        <a:srgbClr val="E0E1DD"/>
      </a:lt2>
      <a:accent1>
        <a:srgbClr val="4F1A6C"/>
      </a:accent1>
      <a:accent2>
        <a:srgbClr val="A90061"/>
      </a:accent2>
      <a:accent3>
        <a:srgbClr val="D71920"/>
      </a:accent3>
      <a:accent4>
        <a:srgbClr val="FB4F14"/>
      </a:accent4>
      <a:accent5>
        <a:srgbClr val="EEAF00"/>
      </a:accent5>
      <a:accent6>
        <a:srgbClr val="75C043"/>
      </a:accent6>
      <a:hlink>
        <a:srgbClr val="8B8D8E"/>
      </a:hlink>
      <a:folHlink>
        <a:srgbClr val="8B8D8E"/>
      </a:folHlink>
    </a:clrScheme>
    <a:fontScheme name="Custom 63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85000"/>
          </a:lnSpc>
          <a:spcBef>
            <a:spcPct val="0"/>
          </a:spcBef>
          <a:spcAft>
            <a:spcPts val="120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rgbClr val="5F5F5F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Univers" pitchFamily="34" charset="0"/>
          </a:defRPr>
        </a:defPPr>
      </a:lstStyle>
    </a:lnDef>
    <a:txDef>
      <a:spPr/>
      <a:bodyPr wrap="none" rtlCol="0"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 typeface="Wingdings" pitchFamily="2" charset="2"/>
          <a:buChar char=""/>
          <a:tabLst/>
          <a:defRPr kern="0" dirty="0" smtClean="0">
            <a:latin typeface="+mn-lt"/>
          </a:defRPr>
        </a:defPPr>
      </a:lstStyle>
    </a:tx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5F5F5F"/>
        </a:dk1>
        <a:lt1>
          <a:srgbClr val="FFFFFF"/>
        </a:lt1>
        <a:dk2>
          <a:srgbClr val="0066FF"/>
        </a:dk2>
        <a:lt2>
          <a:srgbClr val="000080"/>
        </a:lt2>
        <a:accent1>
          <a:srgbClr val="EBF031"/>
        </a:accent1>
        <a:accent2>
          <a:srgbClr val="EF9100"/>
        </a:accent2>
        <a:accent3>
          <a:srgbClr val="FFFFFF"/>
        </a:accent3>
        <a:accent4>
          <a:srgbClr val="505050"/>
        </a:accent4>
        <a:accent5>
          <a:srgbClr val="F3F6AD"/>
        </a:accent5>
        <a:accent6>
          <a:srgbClr val="D98300"/>
        </a:accent6>
        <a:hlink>
          <a:srgbClr val="FF0100"/>
        </a:hlink>
        <a:folHlink>
          <a:srgbClr val="808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FF00"/>
        </a:accent1>
        <a:accent2>
          <a:srgbClr val="EF9100"/>
        </a:accent2>
        <a:accent3>
          <a:srgbClr val="FFFFFF"/>
        </a:accent3>
        <a:accent4>
          <a:srgbClr val="505050"/>
        </a:accent4>
        <a:accent5>
          <a:srgbClr val="AAFFAA"/>
        </a:accent5>
        <a:accent6>
          <a:srgbClr val="D98300"/>
        </a:accent6>
        <a:hlink>
          <a:srgbClr val="FF01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0099"/>
        </a:accent1>
        <a:accent2>
          <a:srgbClr val="00FF00"/>
        </a:accent2>
        <a:accent3>
          <a:srgbClr val="FFFFFF"/>
        </a:accent3>
        <a:accent4>
          <a:srgbClr val="505050"/>
        </a:accent4>
        <a:accent5>
          <a:srgbClr val="AAAACA"/>
        </a:accent5>
        <a:accent6>
          <a:srgbClr val="00E700"/>
        </a:accent6>
        <a:hlink>
          <a:srgbClr val="FF01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0099"/>
        </a:accent1>
        <a:accent2>
          <a:srgbClr val="00FF00"/>
        </a:accent2>
        <a:accent3>
          <a:srgbClr val="FFFFFF"/>
        </a:accent3>
        <a:accent4>
          <a:srgbClr val="505050"/>
        </a:accent4>
        <a:accent5>
          <a:srgbClr val="AAAACA"/>
        </a:accent5>
        <a:accent6>
          <a:srgbClr val="00E700"/>
        </a:accent6>
        <a:hlink>
          <a:srgbClr val="FF0100"/>
        </a:hlink>
        <a:folHlink>
          <a:srgbClr val="808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Wide Format 2">
  <a:themeElements>
    <a:clrScheme name="Custom 96">
      <a:dk1>
        <a:srgbClr val="000000"/>
      </a:dk1>
      <a:lt1>
        <a:srgbClr val="FFFFFF"/>
      </a:lt1>
      <a:dk2>
        <a:srgbClr val="565A5C"/>
      </a:dk2>
      <a:lt2>
        <a:srgbClr val="E0E1DD"/>
      </a:lt2>
      <a:accent1>
        <a:srgbClr val="4F1A6C"/>
      </a:accent1>
      <a:accent2>
        <a:srgbClr val="A90061"/>
      </a:accent2>
      <a:accent3>
        <a:srgbClr val="D71920"/>
      </a:accent3>
      <a:accent4>
        <a:srgbClr val="FB4F14"/>
      </a:accent4>
      <a:accent5>
        <a:srgbClr val="EEAF00"/>
      </a:accent5>
      <a:accent6>
        <a:srgbClr val="75C043"/>
      </a:accent6>
      <a:hlink>
        <a:srgbClr val="8B8D8E"/>
      </a:hlink>
      <a:folHlink>
        <a:srgbClr val="8B8D8E"/>
      </a:folHlink>
    </a:clrScheme>
    <a:fontScheme name="Custom 63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85000"/>
          </a:lnSpc>
          <a:spcBef>
            <a:spcPct val="0"/>
          </a:spcBef>
          <a:spcAft>
            <a:spcPts val="120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rgbClr val="5F5F5F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Univers" pitchFamily="34" charset="0"/>
          </a:defRPr>
        </a:defPPr>
      </a:lstStyle>
    </a:lnDef>
    <a:txDef>
      <a:spPr/>
      <a:bodyPr wrap="none" rtlCol="0"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 typeface="Wingdings" pitchFamily="2" charset="2"/>
          <a:buChar char=""/>
          <a:tabLst/>
          <a:defRPr kern="0" dirty="0" smtClean="0">
            <a:latin typeface="+mn-lt"/>
          </a:defRPr>
        </a:defPPr>
      </a:lstStyle>
    </a:tx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5F5F5F"/>
        </a:dk1>
        <a:lt1>
          <a:srgbClr val="FFFFFF"/>
        </a:lt1>
        <a:dk2>
          <a:srgbClr val="0066FF"/>
        </a:dk2>
        <a:lt2>
          <a:srgbClr val="000080"/>
        </a:lt2>
        <a:accent1>
          <a:srgbClr val="EBF031"/>
        </a:accent1>
        <a:accent2>
          <a:srgbClr val="EF9100"/>
        </a:accent2>
        <a:accent3>
          <a:srgbClr val="FFFFFF"/>
        </a:accent3>
        <a:accent4>
          <a:srgbClr val="505050"/>
        </a:accent4>
        <a:accent5>
          <a:srgbClr val="F3F6AD"/>
        </a:accent5>
        <a:accent6>
          <a:srgbClr val="D98300"/>
        </a:accent6>
        <a:hlink>
          <a:srgbClr val="FF0100"/>
        </a:hlink>
        <a:folHlink>
          <a:srgbClr val="808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FF00"/>
        </a:accent1>
        <a:accent2>
          <a:srgbClr val="EF9100"/>
        </a:accent2>
        <a:accent3>
          <a:srgbClr val="FFFFFF"/>
        </a:accent3>
        <a:accent4>
          <a:srgbClr val="505050"/>
        </a:accent4>
        <a:accent5>
          <a:srgbClr val="AAFFAA"/>
        </a:accent5>
        <a:accent6>
          <a:srgbClr val="D98300"/>
        </a:accent6>
        <a:hlink>
          <a:srgbClr val="FF01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0099"/>
        </a:accent1>
        <a:accent2>
          <a:srgbClr val="00FF00"/>
        </a:accent2>
        <a:accent3>
          <a:srgbClr val="FFFFFF"/>
        </a:accent3>
        <a:accent4>
          <a:srgbClr val="505050"/>
        </a:accent4>
        <a:accent5>
          <a:srgbClr val="AAAACA"/>
        </a:accent5>
        <a:accent6>
          <a:srgbClr val="00E700"/>
        </a:accent6>
        <a:hlink>
          <a:srgbClr val="FF01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5F5F5F"/>
        </a:dk1>
        <a:lt1>
          <a:srgbClr val="FFFFFF"/>
        </a:lt1>
        <a:dk2>
          <a:srgbClr val="8080FF"/>
        </a:dk2>
        <a:lt2>
          <a:srgbClr val="000080"/>
        </a:lt2>
        <a:accent1>
          <a:srgbClr val="000099"/>
        </a:accent1>
        <a:accent2>
          <a:srgbClr val="00FF00"/>
        </a:accent2>
        <a:accent3>
          <a:srgbClr val="FFFFFF"/>
        </a:accent3>
        <a:accent4>
          <a:srgbClr val="505050"/>
        </a:accent4>
        <a:accent5>
          <a:srgbClr val="AAAACA"/>
        </a:accent5>
        <a:accent6>
          <a:srgbClr val="00E700"/>
        </a:accent6>
        <a:hlink>
          <a:srgbClr val="FF0100"/>
        </a:hlink>
        <a:folHlink>
          <a:srgbClr val="808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869</Words>
  <Application>Microsoft Office PowerPoint</Application>
  <PresentationFormat>On-screen Show (16:9)</PresentationFormat>
  <Paragraphs>243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Gill Sans MT</vt:lpstr>
      <vt:lpstr>Poppins</vt:lpstr>
      <vt:lpstr>Univers</vt:lpstr>
      <vt:lpstr>Wide Format 2</vt:lpstr>
      <vt:lpstr>Custom Design</vt:lpstr>
      <vt:lpstr>1_Wide Format 2</vt:lpstr>
      <vt:lpstr>Insurance Process &amp; Management    </vt:lpstr>
      <vt:lpstr>PowerPoint Presentation</vt:lpstr>
      <vt:lpstr>Process Overview</vt:lpstr>
      <vt:lpstr>Work Flow Process- Plan &amp; Execute</vt:lpstr>
      <vt:lpstr>      Escalation Process No response to scheduled dates </vt:lpstr>
      <vt:lpstr>Additions, Removal &amp; Disposal of Insurance Assets</vt:lpstr>
      <vt:lpstr>Remedial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Insurance Process &amp; Management</dc:title>
  <dc:creator>Nina Tarasow</dc:creator>
  <cp:lastModifiedBy>Katie Bennett</cp:lastModifiedBy>
  <cp:revision>3</cp:revision>
  <dcterms:modified xsi:type="dcterms:W3CDTF">2024-02-23T10:57:54Z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0x01010048AD11364C2AD04290ED3B854B0C95A5</vt:lpwstr>
  </property>
  <property fmtid="{D5CDD505-2E9C-101B-9397-08002B2CF9AE}" pid="3" name="EmbedFonts">
    <vt:bool>true</vt:bool>
  </property>
  <property fmtid="{D5CDD505-2E9C-101B-9397-08002B2CF9AE}" pid="4" name="Information Classification">
    <vt:lpwstr>1;#Mitie INTERNAL|d9032760-f049-4572-9f22-9930ead46c41</vt:lpwstr>
  </property>
  <property fmtid="{D5CDD505-2E9C-101B-9397-08002B2CF9AE}" pid="5" name="_dlc_DocIdItemGuid">
    <vt:lpwstr>30e32f4c-03cc-4bfe-a594-bdf6a8764fe4</vt:lpwstr>
  </property>
  <property fmtid="{D5CDD505-2E9C-101B-9397-08002B2CF9AE}" pid="6" name="ArticulateGUID">
    <vt:lpwstr>1BD5BA6A-AEAC-4A95-91CA-4ECB65BE3110</vt:lpwstr>
  </property>
  <property fmtid="{D5CDD505-2E9C-101B-9397-08002B2CF9AE}" pid="7" name="ArticulatePath">
    <vt:lpwstr>https://mitiegrp-my.sharepoint.com/personal/marc_harvey_mitie_com/Documents/Contacts/Desktop/DESKTOP FILES/Talent/Managing Talent at Mitie</vt:lpwstr>
  </property>
</Properties>
</file>