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7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8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4200" r:id="rId2"/>
    <p:sldMasterId id="2147484276" r:id="rId3"/>
    <p:sldMasterId id="2147484290" r:id="rId4"/>
    <p:sldMasterId id="2147484296" r:id="rId5"/>
    <p:sldMasterId id="2147484317" r:id="rId6"/>
    <p:sldMasterId id="2147484338" r:id="rId7"/>
    <p:sldMasterId id="2147484359" r:id="rId8"/>
    <p:sldMasterId id="2147484380" r:id="rId9"/>
  </p:sldMasterIdLst>
  <p:notesMasterIdLst>
    <p:notesMasterId r:id="rId50"/>
  </p:notesMasterIdLst>
  <p:handoutMasterIdLst>
    <p:handoutMasterId r:id="rId51"/>
  </p:handoutMasterIdLst>
  <p:sldIdLst>
    <p:sldId id="257" r:id="rId10"/>
    <p:sldId id="602" r:id="rId11"/>
    <p:sldId id="618" r:id="rId12"/>
    <p:sldId id="604" r:id="rId13"/>
    <p:sldId id="661" r:id="rId14"/>
    <p:sldId id="658" r:id="rId15"/>
    <p:sldId id="627" r:id="rId16"/>
    <p:sldId id="606" r:id="rId17"/>
    <p:sldId id="662" r:id="rId18"/>
    <p:sldId id="632" r:id="rId19"/>
    <p:sldId id="663" r:id="rId20"/>
    <p:sldId id="621" r:id="rId21"/>
    <p:sldId id="622" r:id="rId22"/>
    <p:sldId id="644" r:id="rId23"/>
    <p:sldId id="633" r:id="rId24"/>
    <p:sldId id="666" r:id="rId25"/>
    <p:sldId id="634" r:id="rId26"/>
    <p:sldId id="667" r:id="rId27"/>
    <p:sldId id="638" r:id="rId28"/>
    <p:sldId id="639" r:id="rId29"/>
    <p:sldId id="645" r:id="rId30"/>
    <p:sldId id="635" r:id="rId31"/>
    <p:sldId id="668" r:id="rId32"/>
    <p:sldId id="637" r:id="rId33"/>
    <p:sldId id="669" r:id="rId34"/>
    <p:sldId id="636" r:id="rId35"/>
    <p:sldId id="670" r:id="rId36"/>
    <p:sldId id="659" r:id="rId37"/>
    <p:sldId id="646" r:id="rId38"/>
    <p:sldId id="650" r:id="rId39"/>
    <p:sldId id="652" r:id="rId40"/>
    <p:sldId id="651" r:id="rId41"/>
    <p:sldId id="660" r:id="rId42"/>
    <p:sldId id="649" r:id="rId43"/>
    <p:sldId id="671" r:id="rId44"/>
    <p:sldId id="653" r:id="rId45"/>
    <p:sldId id="672" r:id="rId46"/>
    <p:sldId id="674" r:id="rId47"/>
    <p:sldId id="655" r:id="rId48"/>
    <p:sldId id="625" r:id="rId49"/>
  </p:sldIdLst>
  <p:sldSz cx="9144000" cy="6858000" type="screen4x3"/>
  <p:notesSz cx="685800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C56329A8-D58B-435F-8816-F40EAE55AC0E}">
          <p14:sldIdLst>
            <p14:sldId id="257"/>
            <p14:sldId id="602"/>
          </p14:sldIdLst>
        </p14:section>
        <p14:section name="1 - The ask" id="{0453999E-1E96-4F89-98DC-9B2F8543AADB}">
          <p14:sldIdLst>
            <p14:sldId id="618"/>
            <p14:sldId id="604"/>
            <p14:sldId id="661"/>
          </p14:sldIdLst>
        </p14:section>
        <p14:section name="2 - The approach" id="{9442E2A0-24F9-443A-861C-CE35976BF8E4}">
          <p14:sldIdLst>
            <p14:sldId id="658"/>
            <p14:sldId id="627"/>
          </p14:sldIdLst>
        </p14:section>
        <p14:section name="2a Finding &amp; refining T / TCs to look at" id="{0213BB58-5C86-4B09-9967-E3DD930ECA04}">
          <p14:sldIdLst>
            <p14:sldId id="606"/>
            <p14:sldId id="662"/>
            <p14:sldId id="632"/>
            <p14:sldId id="663"/>
            <p14:sldId id="621"/>
            <p14:sldId id="622"/>
          </p14:sldIdLst>
        </p14:section>
        <p14:section name="2b Topics as an Entity - UoSx authors &amp; other UK" id="{0AD35F51-1506-4F62-B224-EE6DDD93FFC5}">
          <p14:sldIdLst>
            <p14:sldId id="644"/>
            <p14:sldId id="633"/>
            <p14:sldId id="666"/>
            <p14:sldId id="634"/>
            <p14:sldId id="667"/>
            <p14:sldId id="638"/>
            <p14:sldId id="639"/>
          </p14:sldIdLst>
        </p14:section>
        <p14:section name="2c Pubs as an entity" id="{6A3B416C-9F98-4C8D-B117-CD3D91C45652}">
          <p14:sldIdLst>
            <p14:sldId id="645"/>
            <p14:sldId id="635"/>
            <p14:sldId id="668"/>
            <p14:sldId id="637"/>
            <p14:sldId id="669"/>
            <p14:sldId id="636"/>
            <p14:sldId id="670"/>
          </p14:sldIdLst>
        </p14:section>
        <p14:section name="3 - The results/our findings?" id="{8A826C30-69D8-426B-AD69-CD63C824EC24}">
          <p14:sldIdLst>
            <p14:sldId id="659"/>
            <p14:sldId id="646"/>
            <p14:sldId id="650"/>
            <p14:sldId id="652"/>
            <p14:sldId id="651"/>
          </p14:sldIdLst>
        </p14:section>
        <p14:section name="4 - Where we're at" id="{6AFF519F-EE20-4E70-83D4-70A527668A44}">
          <p14:sldIdLst>
            <p14:sldId id="660"/>
            <p14:sldId id="649"/>
          </p14:sldIdLst>
        </p14:section>
        <p14:section name="5 - Postscript" id="{92F96256-911B-4756-A83D-5A5289776862}">
          <p14:sldIdLst>
            <p14:sldId id="671"/>
            <p14:sldId id="653"/>
            <p14:sldId id="672"/>
            <p14:sldId id="674"/>
            <p14:sldId id="655"/>
          </p14:sldIdLst>
        </p14:section>
        <p14:section name="Close" id="{4D6C8677-5992-498A-89DE-11B718EF145F}">
          <p14:sldIdLst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F82"/>
    <a:srgbClr val="1A365D"/>
    <a:srgbClr val="003B49"/>
    <a:srgbClr val="D4263E"/>
    <a:srgbClr val="F2692B"/>
    <a:srgbClr val="5D3753"/>
    <a:srgbClr val="007A79"/>
    <a:srgbClr val="D0D3D4"/>
    <a:srgbClr val="FFFCEE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78731" autoAdjust="0"/>
  </p:normalViewPr>
  <p:slideViewPr>
    <p:cSldViewPr snapToGrid="0" showGuides="1">
      <p:cViewPr varScale="1">
        <p:scale>
          <a:sx n="86" d="100"/>
          <a:sy n="86" d="100"/>
        </p:scale>
        <p:origin x="154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6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8" d="100"/>
          <a:sy n="78" d="100"/>
        </p:scale>
        <p:origin x="396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54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22/05/2024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5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378825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54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8088" y="247650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3690502"/>
            <a:ext cx="5486400" cy="59360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5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9378825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5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5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5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5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5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6500" y="247650"/>
            <a:ext cx="4445000" cy="33337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832D5-2E93-49EE-B5E4-70817DFC5193}" type="slidenum">
              <a:rPr lang="en-GB" smtClean="0"/>
              <a:t>1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BEE4F0C-C075-D296-EF32-2662FC759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099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132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0FAB617-6D97-7AEA-486A-83643558F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132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91B7D55-28FD-DCD4-D6A6-594F4F0241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466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91B7D55-28FD-DCD4-D6A6-594F4F0241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029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532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7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3EE4313-F71A-3E1B-EE44-57439F29FF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868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6500" y="247650"/>
            <a:ext cx="4445000" cy="33337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8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70A14BB-E461-DFDF-2D4B-093EA05BB0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395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6500" y="247650"/>
            <a:ext cx="4445000" cy="33337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9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70A14BB-E461-DFDF-2D4B-093EA05BB0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032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10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EA2C810-60B0-CA73-E23E-3F14ADB3D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62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EA2C810-60B0-CA73-E23E-3F14ADB3D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366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8175233-632A-84EB-85D9-174DEF16A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635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Aft>
                <a:spcPts val="800"/>
              </a:spcAft>
              <a:buFont typeface="Calibri" panose="020F050202020403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009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14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23B4A9A-9D18-EC91-32A4-27B31485CA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438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15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E265F51-F637-D485-9DCD-26820A4B6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723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16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E265F51-F637-D485-9DCD-26820A4B6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622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17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716D125-4435-74AF-2EE2-5DE5E2594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316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18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716D125-4435-74AF-2EE2-5DE5E2594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669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19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C2DCD6-A30D-65CC-F590-D35710F074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7720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Calibri" panose="020F0502020204030204" pitchFamily="34" charset="0"/>
              <a:buNone/>
            </a:pP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21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0838861-7141-98C0-9350-B3A93D84F0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810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22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EF9A3A8-E5CA-C42B-EE8F-EFBF00229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260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23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EF9A3A8-E5CA-C42B-EE8F-EFBF00229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901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24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DF25DAC-478A-2D2A-DE35-680CA2851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405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25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DF25DAC-478A-2D2A-DE35-680CA2851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735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26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15ABCF8-5687-652F-1AF7-D4F7D898ED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9837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27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15ABCF8-5687-652F-1AF7-D4F7D898ED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2862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6994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29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96B94E7-1A9E-0683-3796-97EC1877A4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4828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30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6FB5500-D68B-3598-14A1-5A93DF6C9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3590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34290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2982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34290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1336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6613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3449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9609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2206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4616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4004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0378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245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E4DF4A-51BF-584C-BB62-D8293CD81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69A-A2A9-4977-A08A-92656DF18018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54B35-547A-41C1-BD67-4AF61A84F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591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69A-A2A9-4977-A08A-92656DF18018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54B35-547A-41C1-BD67-4AF61A84F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383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32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444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1655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32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75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748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6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32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32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32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32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6525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69A-A2A9-4977-A08A-92656DF18018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54B35-547A-41C1-BD67-4AF61A84F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6305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69A-A2A9-4977-A08A-92656DF18018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54B35-547A-41C1-BD67-4AF61A84F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048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62966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804335"/>
            <a:ext cx="6858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D89329-7EE3-8BCA-DC3C-717360A7C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91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62966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804335"/>
            <a:ext cx="6858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D0D430-CEC7-D641-60E2-0103E5507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60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62966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804335"/>
            <a:ext cx="6858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6D4F2D-7D33-4D6B-A32D-F98DFCDA3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8656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62966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804335"/>
            <a:ext cx="6858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0FDC58-0079-C584-184C-8F719A168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896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62966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804335"/>
            <a:ext cx="6858001" cy="3098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DD7FB3-AB48-3A3D-96B3-389D0B13B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860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93588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32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191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4063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32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9690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69A-A2A9-4977-A08A-92656DF18018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54B35-547A-41C1-BD67-4AF61A84F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4366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05873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671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7866" y="78456"/>
            <a:ext cx="9015411" cy="6690622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509959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2875738"/>
            <a:ext cx="6858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BC4A49-F21E-BB0D-8273-182C836CB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648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509959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2875738"/>
            <a:ext cx="6858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FA2AE3-B8B9-62FE-87B3-444AD1B2C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883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509959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2875738"/>
            <a:ext cx="6858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0294A-21BF-A232-1C91-45C7DDEF0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397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509959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2875738"/>
            <a:ext cx="6858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2AB5D1-F262-8EC4-5E6C-DFCC9F36CB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45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7866" y="78457"/>
            <a:ext cx="9015411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509959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2875738"/>
            <a:ext cx="6858001" cy="30987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59F1C2-D3C5-237F-525E-B2D58DFF0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856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88701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8144921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43500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8080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857375"/>
            <a:ext cx="3996928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01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28146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13148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4261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30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39693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19173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9615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05336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9890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3167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98194" y="1416051"/>
            <a:ext cx="4483895" cy="5345483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28286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7702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2"/>
            <a:ext cx="4477939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05338" y="4210051"/>
            <a:ext cx="271700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88780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9883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602566" y="1416051"/>
            <a:ext cx="448071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547999" y="3756327"/>
            <a:ext cx="6048000" cy="6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0723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35204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83466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4490" y="1437277"/>
            <a:ext cx="2987456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435477"/>
            <a:ext cx="2952437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435477"/>
            <a:ext cx="297316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831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52436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10110" y="1435124"/>
            <a:ext cx="2973167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83466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9115" y="1436201"/>
            <a:ext cx="2982830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1113179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60721" y="1437278"/>
            <a:ext cx="297659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095181" y="1437278"/>
            <a:ext cx="2942776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721" y="4122329"/>
            <a:ext cx="2970678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5179" y="4130635"/>
            <a:ext cx="2942777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095820" y="4130635"/>
            <a:ext cx="298745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95820" y="1437276"/>
            <a:ext cx="298745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485784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721" y="1437276"/>
            <a:ext cx="2976909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130636"/>
            <a:ext cx="2952437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130636"/>
            <a:ext cx="2973169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6037" y="1437276"/>
            <a:ext cx="2952437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10107" y="1437276"/>
            <a:ext cx="2973169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54491" y="4130637"/>
            <a:ext cx="2976909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3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97555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5078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8144921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41619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8029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857375"/>
            <a:ext cx="3996928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65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92607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21154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40859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0113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57287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8106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312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1"/>
            <a:ext cx="634276" cy="743301"/>
          </a:xfrm>
          <a:prstGeom prst="rect">
            <a:avLst/>
          </a:prstGeom>
        </p:spPr>
      </p:pic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88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15368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1"/>
            <a:ext cx="634276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05336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47738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3167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98194" y="1416051"/>
            <a:ext cx="4483895" cy="534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002" y="5773181"/>
            <a:ext cx="634276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5163652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0"/>
            <a:ext cx="634275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2724840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2"/>
            <a:ext cx="4477939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05338" y="4210051"/>
            <a:ext cx="271700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88780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0"/>
            <a:ext cx="634275" cy="743300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931114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602566" y="1416051"/>
            <a:ext cx="448071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374" y="5773180"/>
            <a:ext cx="634275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1547999" y="3756327"/>
            <a:ext cx="6048000" cy="6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0723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320741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099810" y="1437277"/>
            <a:ext cx="5983466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4490" y="1437277"/>
            <a:ext cx="2987455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435477"/>
            <a:ext cx="2952437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435477"/>
            <a:ext cx="297316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815345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3099810" y="1436200"/>
            <a:ext cx="2952436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6110110" y="1435124"/>
            <a:ext cx="2973167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83466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9115" y="1436201"/>
            <a:ext cx="2980338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5864158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60721" y="1437278"/>
            <a:ext cx="297659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3095181" y="1437278"/>
            <a:ext cx="2942776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721" y="4122329"/>
            <a:ext cx="2970678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5179" y="4130635"/>
            <a:ext cx="2942777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6095820" y="4130635"/>
            <a:ext cx="298745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95820" y="1437276"/>
            <a:ext cx="298745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40865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721" y="1437276"/>
            <a:ext cx="2976909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130636"/>
            <a:ext cx="2952437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130636"/>
            <a:ext cx="2973169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6037" y="1437276"/>
            <a:ext cx="2952437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10107" y="1437276"/>
            <a:ext cx="2973169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54491" y="4130637"/>
            <a:ext cx="2976909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13057475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/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79287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8144921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4572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5492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857375"/>
            <a:ext cx="3996928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969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4058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21154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9372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454477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96881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63852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886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1"/>
            <a:ext cx="634276" cy="743301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19470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1"/>
            <a:ext cx="634276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05336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6535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3167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98194" y="1416051"/>
            <a:ext cx="4483895" cy="534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002" y="5773181"/>
            <a:ext cx="634276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9207080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0"/>
            <a:ext cx="634275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3069126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2"/>
            <a:ext cx="4477939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05338" y="4210051"/>
            <a:ext cx="271700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88780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0"/>
            <a:ext cx="634275" cy="743300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430442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602566" y="1416051"/>
            <a:ext cx="448071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374" y="5773180"/>
            <a:ext cx="634275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1547999" y="3756327"/>
            <a:ext cx="6048000" cy="6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0723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242699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099810" y="1437277"/>
            <a:ext cx="5983466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4490" y="1437277"/>
            <a:ext cx="2987455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435477"/>
            <a:ext cx="2952437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435477"/>
            <a:ext cx="297316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076282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3099810" y="1436200"/>
            <a:ext cx="2952436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6110110" y="1435124"/>
            <a:ext cx="2973167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83466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9115" y="1436201"/>
            <a:ext cx="2980338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150312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60721" y="1437278"/>
            <a:ext cx="297659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3095181" y="1437278"/>
            <a:ext cx="2942776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721" y="4122329"/>
            <a:ext cx="2970678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5179" y="4130635"/>
            <a:ext cx="2942777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6095820" y="4130635"/>
            <a:ext cx="298745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95820" y="1437276"/>
            <a:ext cx="298745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74849445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721" y="1437276"/>
            <a:ext cx="2976909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130636"/>
            <a:ext cx="2952437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130636"/>
            <a:ext cx="2973169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6037" y="1437276"/>
            <a:ext cx="2952437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10107" y="1437276"/>
            <a:ext cx="2973169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54491" y="4130637"/>
            <a:ext cx="2976909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421566893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198028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8144921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49912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000932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857375"/>
            <a:ext cx="3996928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2718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16041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21154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707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384334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446757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11433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9115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1"/>
            <a:ext cx="634276" cy="743301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28058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1"/>
            <a:ext cx="634276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05336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76853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3167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98194" y="1416051"/>
            <a:ext cx="4483895" cy="53454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002" y="5773181"/>
            <a:ext cx="634276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462507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0"/>
            <a:ext cx="634275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54392598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2"/>
            <a:ext cx="4477939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05338" y="4210051"/>
            <a:ext cx="271700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88780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0"/>
            <a:ext cx="634275" cy="743300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7730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602566" y="1416051"/>
            <a:ext cx="448071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374" y="5773180"/>
            <a:ext cx="634275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1547999" y="3756327"/>
            <a:ext cx="6048000" cy="6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0723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62524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accent4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099810" y="1437277"/>
            <a:ext cx="5983466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4490" y="1437277"/>
            <a:ext cx="2987455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435477"/>
            <a:ext cx="2952437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435477"/>
            <a:ext cx="297316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55739908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3099810" y="1436200"/>
            <a:ext cx="2952436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6110110" y="1435124"/>
            <a:ext cx="2973167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83466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9115" y="1436201"/>
            <a:ext cx="2980338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7945221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60721" y="1437278"/>
            <a:ext cx="297659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3095181" y="1437278"/>
            <a:ext cx="2942776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721" y="4122329"/>
            <a:ext cx="2970678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5179" y="4130635"/>
            <a:ext cx="2942777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6095820" y="4130635"/>
            <a:ext cx="298745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95820" y="1437276"/>
            <a:ext cx="298745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5518733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721" y="1437276"/>
            <a:ext cx="2976909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130636"/>
            <a:ext cx="2952437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130636"/>
            <a:ext cx="2973169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6037" y="1437276"/>
            <a:ext cx="2952437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10107" y="1437276"/>
            <a:ext cx="2973169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54491" y="4130637"/>
            <a:ext cx="2976909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</p:spTree>
    <p:extLst>
      <p:ext uri="{BB962C8B-B14F-4D97-AF65-F5344CB8AC3E}">
        <p14:creationId xmlns:p14="http://schemas.microsoft.com/office/powerpoint/2010/main" val="223945377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050296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8144921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40296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857831"/>
            <a:ext cx="4022102" cy="36435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25291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857375"/>
            <a:ext cx="3996928" cy="3659188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5766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3885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77217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21154" y="1857830"/>
            <a:ext cx="4022102" cy="364350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965526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996154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857830"/>
            <a:ext cx="8142514" cy="365397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en-US">
                <a:effectLst/>
                <a:latin typeface="Arial" panose="020B0604020202020204" pitchFamily="34" charset="0"/>
              </a:rPr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760326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06743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85" y="5800677"/>
            <a:ext cx="598428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3994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1"/>
            <a:ext cx="634276" cy="743301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486675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5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1"/>
            <a:ext cx="634276" cy="7433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05336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95392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3167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98194" y="1416051"/>
            <a:ext cx="4483895" cy="53454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002" y="5773181"/>
            <a:ext cx="634276" cy="74330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/ quote caption</a:t>
            </a:r>
          </a:p>
        </p:txBody>
      </p:sp>
    </p:spTree>
    <p:extLst>
      <p:ext uri="{BB962C8B-B14F-4D97-AF65-F5344CB8AC3E}">
        <p14:creationId xmlns:p14="http://schemas.microsoft.com/office/powerpoint/2010/main" val="2813703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1"/>
            <a:ext cx="4477939" cy="53454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0"/>
            <a:ext cx="634275" cy="7433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78992958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05338" y="1416052"/>
            <a:ext cx="4477939" cy="26987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0721" y="1416051"/>
            <a:ext cx="4483895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0" y="5773180"/>
            <a:ext cx="634275" cy="743300"/>
          </a:xfrm>
          <a:prstGeom prst="rect">
            <a:avLst/>
          </a:prstGeom>
        </p:spPr>
      </p:pic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05338" y="4210051"/>
            <a:ext cx="271700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88780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413576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602566" y="1416051"/>
            <a:ext cx="4480710" cy="5345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374" y="5773180"/>
            <a:ext cx="634275" cy="743300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 rot="5400000">
            <a:off x="1547999" y="3756327"/>
            <a:ext cx="6048000" cy="6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0723" y="1416051"/>
            <a:ext cx="4477940" cy="5345113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937239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099810" y="1437277"/>
            <a:ext cx="5983466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4490" y="1437277"/>
            <a:ext cx="2987455" cy="222038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435477"/>
            <a:ext cx="2952437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435477"/>
            <a:ext cx="297316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76600002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9116" y="3747639"/>
            <a:ext cx="2982830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3099810" y="1436200"/>
            <a:ext cx="2952436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6110110" y="1435124"/>
            <a:ext cx="2973167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83466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59115" y="1436201"/>
            <a:ext cx="2980338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176807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60721" y="1437278"/>
            <a:ext cx="297659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3095181" y="1437278"/>
            <a:ext cx="2942776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721" y="4122329"/>
            <a:ext cx="2970678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5179" y="4130635"/>
            <a:ext cx="2942777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6095820" y="4130635"/>
            <a:ext cx="298745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95820" y="1437276"/>
            <a:ext cx="298745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1346200"/>
            <a:ext cx="9144000" cy="91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225487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721" y="88900"/>
            <a:ext cx="9022555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0721" y="1437276"/>
            <a:ext cx="2976909" cy="261520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099807" y="4130636"/>
            <a:ext cx="2952437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10107" y="4130636"/>
            <a:ext cx="2973169" cy="263089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6037" y="1437276"/>
            <a:ext cx="2952437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10107" y="1437276"/>
            <a:ext cx="2973169" cy="2615202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54491" y="4130637"/>
            <a:ext cx="2976909" cy="263642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05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5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1234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2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2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74" r:id="rId2"/>
    <p:sldLayoutId id="2147484265" r:id="rId3"/>
    <p:sldLayoutId id="2147484267" r:id="rId4"/>
    <p:sldLayoutId id="2147484271" r:id="rId5"/>
    <p:sldLayoutId id="2147484272" r:id="rId6"/>
    <p:sldLayoutId id="2147484273" r:id="rId7"/>
    <p:sldLayoutId id="2147484274" r:id="rId8"/>
    <p:sldLayoutId id="2147484275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  <p:sldLayoutId id="2147484212" r:id="rId13"/>
    <p:sldLayoutId id="2147484213" r:id="rId14"/>
    <p:sldLayoutId id="2147484214" r:id="rId15"/>
    <p:sldLayoutId id="2147484215" r:id="rId16"/>
    <p:sldLayoutId id="2147484216" r:id="rId17"/>
    <p:sldLayoutId id="2147484217" r:id="rId18"/>
    <p:sldLayoutId id="2147484218" r:id="rId19"/>
    <p:sldLayoutId id="2147484219" r:id="rId20"/>
    <p:sldLayoutId id="2147484268" r:id="rId21"/>
    <p:sldLayoutId id="2147484269" r:id="rId22"/>
    <p:sldLayoutId id="2147484270" r:id="rId2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63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78" r:id="rId2"/>
    <p:sldLayoutId id="2147484279" r:id="rId3"/>
    <p:sldLayoutId id="2147484280" r:id="rId4"/>
    <p:sldLayoutId id="2147484281" r:id="rId5"/>
    <p:sldLayoutId id="2147484282" r:id="rId6"/>
    <p:sldLayoutId id="2147484283" r:id="rId7"/>
    <p:sldLayoutId id="2147484284" r:id="rId8"/>
    <p:sldLayoutId id="2147484285" r:id="rId9"/>
    <p:sldLayoutId id="2147484286" r:id="rId10"/>
    <p:sldLayoutId id="2147484287" r:id="rId11"/>
    <p:sldLayoutId id="2147484289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46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1" r:id="rId1"/>
    <p:sldLayoutId id="2147484292" r:id="rId2"/>
    <p:sldLayoutId id="2147484293" r:id="rId3"/>
    <p:sldLayoutId id="2147484294" r:id="rId4"/>
    <p:sldLayoutId id="2147484295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48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  <p:sldLayoutId id="2147484308" r:id="rId12"/>
    <p:sldLayoutId id="2147484309" r:id="rId13"/>
    <p:sldLayoutId id="2147484310" r:id="rId14"/>
    <p:sldLayoutId id="2147484311" r:id="rId15"/>
    <p:sldLayoutId id="2147484312" r:id="rId16"/>
    <p:sldLayoutId id="2147484313" r:id="rId17"/>
    <p:sldLayoutId id="2147484314" r:id="rId18"/>
    <p:sldLayoutId id="2147484315" r:id="rId19"/>
    <p:sldLayoutId id="214748431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69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  <p:sldLayoutId id="2147484329" r:id="rId12"/>
    <p:sldLayoutId id="2147484330" r:id="rId13"/>
    <p:sldLayoutId id="2147484331" r:id="rId14"/>
    <p:sldLayoutId id="2147484332" r:id="rId15"/>
    <p:sldLayoutId id="2147484333" r:id="rId16"/>
    <p:sldLayoutId id="2147484334" r:id="rId17"/>
    <p:sldLayoutId id="2147484335" r:id="rId18"/>
    <p:sldLayoutId id="2147484336" r:id="rId19"/>
    <p:sldLayoutId id="214748433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46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9" r:id="rId1"/>
    <p:sldLayoutId id="2147484340" r:id="rId2"/>
    <p:sldLayoutId id="2147484341" r:id="rId3"/>
    <p:sldLayoutId id="2147484342" r:id="rId4"/>
    <p:sldLayoutId id="2147484343" r:id="rId5"/>
    <p:sldLayoutId id="2147484344" r:id="rId6"/>
    <p:sldLayoutId id="2147484345" r:id="rId7"/>
    <p:sldLayoutId id="2147484346" r:id="rId8"/>
    <p:sldLayoutId id="2147484347" r:id="rId9"/>
    <p:sldLayoutId id="2147484348" r:id="rId10"/>
    <p:sldLayoutId id="2147484349" r:id="rId11"/>
    <p:sldLayoutId id="2147484350" r:id="rId12"/>
    <p:sldLayoutId id="2147484351" r:id="rId13"/>
    <p:sldLayoutId id="2147484352" r:id="rId14"/>
    <p:sldLayoutId id="2147484353" r:id="rId15"/>
    <p:sldLayoutId id="2147484354" r:id="rId16"/>
    <p:sldLayoutId id="2147484355" r:id="rId17"/>
    <p:sldLayoutId id="2147484356" r:id="rId18"/>
    <p:sldLayoutId id="2147484357" r:id="rId19"/>
    <p:sldLayoutId id="2147484358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1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0" r:id="rId1"/>
    <p:sldLayoutId id="2147484361" r:id="rId2"/>
    <p:sldLayoutId id="2147484362" r:id="rId3"/>
    <p:sldLayoutId id="2147484363" r:id="rId4"/>
    <p:sldLayoutId id="2147484364" r:id="rId5"/>
    <p:sldLayoutId id="2147484365" r:id="rId6"/>
    <p:sldLayoutId id="2147484366" r:id="rId7"/>
    <p:sldLayoutId id="2147484367" r:id="rId8"/>
    <p:sldLayoutId id="2147484368" r:id="rId9"/>
    <p:sldLayoutId id="2147484369" r:id="rId10"/>
    <p:sldLayoutId id="2147484370" r:id="rId11"/>
    <p:sldLayoutId id="2147484371" r:id="rId12"/>
    <p:sldLayoutId id="2147484372" r:id="rId13"/>
    <p:sldLayoutId id="2147484373" r:id="rId14"/>
    <p:sldLayoutId id="2147484374" r:id="rId15"/>
    <p:sldLayoutId id="2147484375" r:id="rId16"/>
    <p:sldLayoutId id="2147484376" r:id="rId17"/>
    <p:sldLayoutId id="2147484377" r:id="rId18"/>
    <p:sldLayoutId id="2147484378" r:id="rId19"/>
    <p:sldLayoutId id="214748437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02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  <p:sldLayoutId id="2147484393" r:id="rId13"/>
    <p:sldLayoutId id="2147484394" r:id="rId14"/>
    <p:sldLayoutId id="2147484395" r:id="rId15"/>
    <p:sldLayoutId id="2147484396" r:id="rId16"/>
    <p:sldLayoutId id="2147484397" r:id="rId17"/>
    <p:sldLayoutId id="2147484398" r:id="rId18"/>
    <p:sldLayoutId id="2147484399" r:id="rId19"/>
    <p:sldLayoutId id="2147484400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4" Type="http://schemas.openxmlformats.org/officeDocument/2006/relationships/hyperlink" Target="https://www.ukri.org/opportunity/maximising-uk-adaptation-to-climate-change-research-project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www.scival.com/landing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ervice.elsevier.com/app/answers/detail/a_id/28428/supporthub/scival/kw/topics/" TargetMode="External"/><Relationship Id="rId3" Type="http://schemas.openxmlformats.org/officeDocument/2006/relationships/hyperlink" Target="https://www.scival.com/landing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73.png"/><Relationship Id="rId5" Type="http://schemas.openxmlformats.org/officeDocument/2006/relationships/image" Target="../media/image69.png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staff/research/rqi/resintel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74.png"/><Relationship Id="rId4" Type="http://schemas.openxmlformats.org/officeDocument/2006/relationships/hyperlink" Target="https://www.scival.com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A826C59-3F22-74BC-C1A6-AFB926DD9D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br>
              <a:rPr lang="en-GB" sz="1600" dirty="0"/>
            </a:br>
            <a:r>
              <a:rPr lang="en-GB" sz="1600" dirty="0"/>
              <a:t>Summer of Research </a:t>
            </a:r>
          </a:p>
          <a:p>
            <a:r>
              <a:rPr lang="en-GB" sz="1600" dirty="0"/>
              <a:t>22 May 2024</a:t>
            </a:r>
          </a:p>
          <a:p>
            <a:r>
              <a:rPr lang="en-GB" sz="1600" dirty="0"/>
              <a:t>Dr Hayley Cordingley</a:t>
            </a:r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711440-209B-F2EF-A1C5-05E2EAAF81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Using SciVal to find “stretch” collaborators</a:t>
            </a:r>
          </a:p>
        </p:txBody>
      </p:sp>
    </p:spTree>
    <p:extLst>
      <p:ext uri="{BB962C8B-B14F-4D97-AF65-F5344CB8AC3E}">
        <p14:creationId xmlns:p14="http://schemas.microsoft.com/office/powerpoint/2010/main" val="242924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2" y="1857829"/>
            <a:ext cx="8211457" cy="4662957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/>
              <a:t>The “ask”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1800" dirty="0"/>
              <a:t>Build consortium: getting useful search terms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The approach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1800" dirty="0"/>
              <a:t>Using SciVal Topic Clusters and Topics to find…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GB" sz="1800" dirty="0"/>
              <a:t>UoSx people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GB" sz="1800" dirty="0"/>
              <a:t>Potential collaborators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The results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Where we’re at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(Postscript)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1800" dirty="0"/>
              <a:t>(Other possible approaches  - Research Areas)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GB" sz="1800" dirty="0"/>
              <a:t>(Pre-populated by Elsevier)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GB" sz="1800" dirty="0"/>
              <a:t>(Create your own)</a:t>
            </a:r>
            <a:endParaRPr lang="en-GB" sz="2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A case study</a:t>
            </a:r>
          </a:p>
        </p:txBody>
      </p:sp>
    </p:spTree>
    <p:extLst>
      <p:ext uri="{BB962C8B-B14F-4D97-AF65-F5344CB8AC3E}">
        <p14:creationId xmlns:p14="http://schemas.microsoft.com/office/powerpoint/2010/main" val="2161490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393C42-75F6-CD17-901A-9436C71151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8124" y="1857830"/>
            <a:ext cx="4600575" cy="45731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GB" sz="1400" b="1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Aim: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Deliver real-world solutions…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…to improve preparedness / resilience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…to climate change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…</a:t>
            </a:r>
            <a:r>
              <a:rPr lang="en-GB" sz="14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in UK </a:t>
            </a:r>
          </a:p>
          <a:p>
            <a:pPr>
              <a:spcAft>
                <a:spcPts val="500"/>
              </a:spcAft>
            </a:pPr>
            <a:r>
              <a:rPr lang="en-US" sz="1400" b="1" dirty="0">
                <a:effectLst/>
              </a:rPr>
              <a:t>Focus: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Support dvpt of new collaborations &amp; partnerships</a:t>
            </a:r>
          </a:p>
          <a:p>
            <a:pPr>
              <a:spcAft>
                <a:spcPts val="500"/>
              </a:spcAft>
            </a:pPr>
            <a:r>
              <a:rPr lang="en-US" sz="1400" b="1" dirty="0">
                <a:effectLst/>
              </a:rPr>
              <a:t>Team: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Cross-sector</a:t>
            </a:r>
          </a:p>
          <a:p>
            <a:pPr marL="514350" lvl="1" indent="-171450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Researchers; Policy makers; Practitioners; Industry; Public engagement professionals; Wider civil society</a:t>
            </a:r>
            <a:endParaRPr lang="en-US" sz="1400" dirty="0">
              <a:effectLst/>
            </a:endParaRP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Transdisciplinary</a:t>
            </a:r>
          </a:p>
          <a:p>
            <a:pPr marL="514350" lvl="1" indent="-171450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As broad as possible; NERC +≥1 other UKRI RC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UK-based partners</a:t>
            </a:r>
          </a:p>
          <a:p>
            <a:pPr marL="514350" lvl="1" indent="-1714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International OK, but no £ and not lead</a:t>
            </a:r>
          </a:p>
          <a:p>
            <a:pPr marL="514350" lvl="1" indent="-1714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(Met Office assistance a given if needed)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1: The “Ask”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DD58948-C2D9-B4E4-6D39-3673118FC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505" y="1857830"/>
            <a:ext cx="3800667" cy="41639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B3FF22E-6748-0571-D91A-1FD5F88F251F}"/>
              </a:ext>
            </a:extLst>
          </p:cNvPr>
          <p:cNvSpPr txBox="1"/>
          <p:nvPr/>
        </p:nvSpPr>
        <p:spPr>
          <a:xfrm>
            <a:off x="5181600" y="6430942"/>
            <a:ext cx="3625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900" dirty="0">
                <a:hlinkClick r:id="rId4"/>
              </a:rPr>
              <a:t>https://www.ukri.org/opportunity/maximising-uk-adaptation-to-climate-change-research-projects/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794816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What need to search for?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1DA0D44-01C2-FB09-95CE-B7720FC7C266}"/>
              </a:ext>
            </a:extLst>
          </p:cNvPr>
          <p:cNvGrpSpPr/>
          <p:nvPr/>
        </p:nvGrpSpPr>
        <p:grpSpPr>
          <a:xfrm>
            <a:off x="498762" y="1495546"/>
            <a:ext cx="7427736" cy="2840782"/>
            <a:chOff x="498762" y="1495546"/>
            <a:chExt cx="7427736" cy="284078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14A51ED-BCCD-05AA-9E4E-98DD77E3E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44916" y="1501571"/>
              <a:ext cx="2381582" cy="283475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31" name="Text Placeholder 6">
              <a:extLst>
                <a:ext uri="{FF2B5EF4-FFF2-40B4-BE49-F238E27FC236}">
                  <a16:creationId xmlns:a16="http://schemas.microsoft.com/office/drawing/2014/main" id="{3CFE2D44-EEC3-AB9C-A202-1FAA3EB2BC73}"/>
                </a:ext>
              </a:extLst>
            </p:cNvPr>
            <p:cNvSpPr txBox="1">
              <a:spLocks/>
            </p:cNvSpPr>
            <p:nvPr/>
          </p:nvSpPr>
          <p:spPr>
            <a:xfrm>
              <a:off x="498762" y="1495546"/>
              <a:ext cx="4424312" cy="806302"/>
            </a:xfrm>
            <a:prstGeom prst="rect">
              <a:avLst/>
            </a:prstGeom>
          </p:spPr>
          <p:txBody>
            <a:bodyPr numCol="1" spcCol="0">
              <a:noAutofit/>
            </a:bodyPr>
            <a:lstStyle>
              <a:lvl1pPr marL="0" indent="0" algn="l" defTabSz="685800" rtl="0" eaLnBrk="1" latinLnBrk="0" hangingPunct="1">
                <a:lnSpc>
                  <a:spcPct val="11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Aft>
                  <a:spcPts val="500"/>
                </a:spcAft>
              </a:pPr>
              <a:r>
                <a:rPr lang="en-GB" sz="1400" b="1" dirty="0">
                  <a:ea typeface="SimSun" panose="02010600030101010101" pitchFamily="2" charset="-122"/>
                  <a:cs typeface="Calibri" panose="020F0502020204030204" pitchFamily="34" charset="0"/>
                </a:rPr>
                <a:t>Research Areas:</a:t>
              </a:r>
            </a:p>
            <a:p>
              <a:pPr marL="285750" indent="-285750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400" dirty="0">
                  <a:ea typeface="SimSun" panose="02010600030101010101" pitchFamily="2" charset="-122"/>
                  <a:cs typeface="Calibri" panose="020F0502020204030204" pitchFamily="34" charset="0"/>
                </a:rPr>
                <a:t>Adaption to climate change - in the UK</a:t>
              </a:r>
            </a:p>
            <a:p>
              <a:pPr marL="285750" indent="-285750">
                <a:spcBef>
                  <a:spcPts val="0"/>
                </a:spcBef>
                <a:buFont typeface="Arial" panose="020B0604020202020204" pitchFamily="34" charset="0"/>
                <a:buChar char="•"/>
              </a:pPr>
              <a:endParaRPr lang="en-US" sz="1400" b="1" dirty="0">
                <a:ea typeface="SimSun" panose="02010600030101010101" pitchFamily="2" charset="-122"/>
                <a:cs typeface="Calibri" panose="020F0502020204030204" pitchFamily="34" charset="0"/>
              </a:endParaRPr>
            </a:p>
            <a:p>
              <a:pPr>
                <a:spcBef>
                  <a:spcPts val="0"/>
                </a:spcBef>
                <a:spcAft>
                  <a:spcPts val="500"/>
                </a:spcAft>
              </a:pPr>
              <a:endParaRPr lang="en-GB" sz="1400" dirty="0">
                <a:ea typeface="SimSun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3551AA0E-C99A-BCAF-13EA-3AABA62DB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661" y="4504944"/>
            <a:ext cx="2381582" cy="230537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D2793B0-403E-0E93-980F-909729CE9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458" y="4114365"/>
            <a:ext cx="3429479" cy="269595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DFAE78-C78F-1F39-4C33-BB8F9274A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7967" y="4562102"/>
            <a:ext cx="2372056" cy="224821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410C650-C509-645F-0103-9C2F09143470}"/>
              </a:ext>
            </a:extLst>
          </p:cNvPr>
          <p:cNvSpPr txBox="1">
            <a:spLocks/>
          </p:cNvSpPr>
          <p:nvPr/>
        </p:nvSpPr>
        <p:spPr>
          <a:xfrm>
            <a:off x="498762" y="2046440"/>
            <a:ext cx="4022102" cy="1860542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US" sz="1400" b="1" dirty="0"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sz="1400" b="1" dirty="0">
                <a:ea typeface="SimSun" panose="02010600030101010101" pitchFamily="2" charset="-122"/>
                <a:cs typeface="Calibri" panose="020F0502020204030204" pitchFamily="34" charset="0"/>
              </a:rPr>
              <a:t>4 Research Themes: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Societies exposure and vulnerability to extreme climate hazards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Adaptation Solutions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Future resilience &amp; decision making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Enablers of adaptation</a:t>
            </a:r>
          </a:p>
        </p:txBody>
      </p:sp>
    </p:spTree>
    <p:extLst>
      <p:ext uri="{BB962C8B-B14F-4D97-AF65-F5344CB8AC3E}">
        <p14:creationId xmlns:p14="http://schemas.microsoft.com/office/powerpoint/2010/main" val="1322352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What need to search for?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1DA0D44-01C2-FB09-95CE-B7720FC7C266}"/>
              </a:ext>
            </a:extLst>
          </p:cNvPr>
          <p:cNvGrpSpPr/>
          <p:nvPr/>
        </p:nvGrpSpPr>
        <p:grpSpPr>
          <a:xfrm>
            <a:off x="498762" y="1495546"/>
            <a:ext cx="7427736" cy="2840782"/>
            <a:chOff x="498762" y="1495546"/>
            <a:chExt cx="7427736" cy="284078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14A51ED-BCCD-05AA-9E4E-98DD77E3E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44916" y="1501571"/>
              <a:ext cx="2381582" cy="283475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31" name="Text Placeholder 6">
              <a:extLst>
                <a:ext uri="{FF2B5EF4-FFF2-40B4-BE49-F238E27FC236}">
                  <a16:creationId xmlns:a16="http://schemas.microsoft.com/office/drawing/2014/main" id="{3CFE2D44-EEC3-AB9C-A202-1FAA3EB2BC73}"/>
                </a:ext>
              </a:extLst>
            </p:cNvPr>
            <p:cNvSpPr txBox="1">
              <a:spLocks/>
            </p:cNvSpPr>
            <p:nvPr/>
          </p:nvSpPr>
          <p:spPr>
            <a:xfrm>
              <a:off x="498762" y="1495546"/>
              <a:ext cx="4424312" cy="806302"/>
            </a:xfrm>
            <a:prstGeom prst="rect">
              <a:avLst/>
            </a:prstGeom>
          </p:spPr>
          <p:txBody>
            <a:bodyPr numCol="1" spcCol="0">
              <a:noAutofit/>
            </a:bodyPr>
            <a:lstStyle>
              <a:lvl1pPr marL="0" indent="0" algn="l" defTabSz="685800" rtl="0" eaLnBrk="1" latinLnBrk="0" hangingPunct="1">
                <a:lnSpc>
                  <a:spcPct val="11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Aft>
                  <a:spcPts val="500"/>
                </a:spcAft>
              </a:pPr>
              <a:r>
                <a:rPr lang="en-GB" sz="1400" b="1" dirty="0">
                  <a:ea typeface="SimSun" panose="02010600030101010101" pitchFamily="2" charset="-122"/>
                  <a:cs typeface="Calibri" panose="020F0502020204030204" pitchFamily="34" charset="0"/>
                </a:rPr>
                <a:t>Research Areas:</a:t>
              </a:r>
            </a:p>
            <a:p>
              <a:pPr marL="285750" indent="-285750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400" dirty="0">
                  <a:ea typeface="SimSun" panose="02010600030101010101" pitchFamily="2" charset="-122"/>
                  <a:cs typeface="Calibri" panose="020F0502020204030204" pitchFamily="34" charset="0"/>
                </a:rPr>
                <a:t>Adaption to climate change - in the UK</a:t>
              </a:r>
            </a:p>
            <a:p>
              <a:pPr marL="285750" indent="-285750">
                <a:spcBef>
                  <a:spcPts val="0"/>
                </a:spcBef>
                <a:buFont typeface="Arial" panose="020B0604020202020204" pitchFamily="34" charset="0"/>
                <a:buChar char="•"/>
              </a:pPr>
              <a:endParaRPr lang="en-US" sz="1400" b="1" dirty="0">
                <a:ea typeface="SimSun" panose="02010600030101010101" pitchFamily="2" charset="-122"/>
                <a:cs typeface="Calibri" panose="020F0502020204030204" pitchFamily="34" charset="0"/>
              </a:endParaRPr>
            </a:p>
            <a:p>
              <a:pPr>
                <a:spcBef>
                  <a:spcPts val="0"/>
                </a:spcBef>
                <a:spcAft>
                  <a:spcPts val="500"/>
                </a:spcAft>
              </a:pPr>
              <a:endParaRPr lang="en-GB" sz="1400" dirty="0">
                <a:ea typeface="SimSun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3551AA0E-C99A-BCAF-13EA-3AABA62DB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661" y="4504944"/>
            <a:ext cx="2381582" cy="230537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D2793B0-403E-0E93-980F-909729CE9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458" y="4114365"/>
            <a:ext cx="3429479" cy="269595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DFAE78-C78F-1F39-4C33-BB8F9274A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7967" y="4562102"/>
            <a:ext cx="2372056" cy="224821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410C650-C509-645F-0103-9C2F09143470}"/>
              </a:ext>
            </a:extLst>
          </p:cNvPr>
          <p:cNvSpPr txBox="1">
            <a:spLocks/>
          </p:cNvSpPr>
          <p:nvPr/>
        </p:nvSpPr>
        <p:spPr>
          <a:xfrm>
            <a:off x="498762" y="2046440"/>
            <a:ext cx="4022102" cy="1860542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US" sz="1400" b="1" dirty="0"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sz="1400" b="1" dirty="0">
                <a:ea typeface="SimSun" panose="02010600030101010101" pitchFamily="2" charset="-122"/>
                <a:cs typeface="Calibri" panose="020F0502020204030204" pitchFamily="34" charset="0"/>
              </a:rPr>
              <a:t>4 Research Themes: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Societies exposure and vulnerability to extreme climate hazards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Adaptation Solutions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Future resilience &amp; decision making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ea typeface="SimSun" panose="02010600030101010101" pitchFamily="2" charset="-122"/>
                <a:cs typeface="Calibri" panose="020F0502020204030204" pitchFamily="34" charset="0"/>
              </a:rPr>
              <a:t>Enablers of adaptation</a:t>
            </a:r>
          </a:p>
        </p:txBody>
      </p:sp>
      <p:sp>
        <p:nvSpPr>
          <p:cNvPr id="37" name="Scroll: Horizontal 36">
            <a:extLst>
              <a:ext uri="{FF2B5EF4-FFF2-40B4-BE49-F238E27FC236}">
                <a16:creationId xmlns:a16="http://schemas.microsoft.com/office/drawing/2014/main" id="{2E9A0BDF-25CE-B910-D5C5-6052F296786A}"/>
              </a:ext>
            </a:extLst>
          </p:cNvPr>
          <p:cNvSpPr/>
          <p:nvPr/>
        </p:nvSpPr>
        <p:spPr>
          <a:xfrm rot="19984492">
            <a:off x="755920" y="2567506"/>
            <a:ext cx="7529888" cy="2062363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“Co-design” with Stakeholders</a:t>
            </a:r>
          </a:p>
          <a:p>
            <a:pPr algn="ctr"/>
            <a:r>
              <a:rPr lang="en-GB" sz="2000" dirty="0"/>
              <a:t>Cross-sector</a:t>
            </a:r>
          </a:p>
        </p:txBody>
      </p:sp>
    </p:spTree>
    <p:extLst>
      <p:ext uri="{BB962C8B-B14F-4D97-AF65-F5344CB8AC3E}">
        <p14:creationId xmlns:p14="http://schemas.microsoft.com/office/powerpoint/2010/main" val="1087244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2" y="1857829"/>
            <a:ext cx="8211457" cy="4662957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“ask”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The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results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Where we’re at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(Postscript)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A case study</a:t>
            </a:r>
          </a:p>
        </p:txBody>
      </p:sp>
    </p:spTree>
    <p:extLst>
      <p:ext uri="{BB962C8B-B14F-4D97-AF65-F5344CB8AC3E}">
        <p14:creationId xmlns:p14="http://schemas.microsoft.com/office/powerpoint/2010/main" val="373284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3152" y="1644888"/>
            <a:ext cx="8741948" cy="3653971"/>
          </a:xfrm>
        </p:spPr>
        <p:txBody>
          <a:bodyPr>
            <a:noAutofit/>
          </a:bodyPr>
          <a:lstStyle/>
          <a:p>
            <a:pPr algn="ctr"/>
            <a:r>
              <a:rPr lang="en-GB" sz="2000" dirty="0"/>
              <a:t>Use SciVal Topics / Topic Clusters (T &amp; TCs)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UoSx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Find relevant Topic Clusters (TC) &amp; Topics (T) UoSx publish in then…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Topics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…Identify UoSx authors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…Identify which other institutions (in UK) also publishing in the TC / T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…(Top 100 Corporate, </a:t>
            </a:r>
            <a:r>
              <a:rPr lang="en-GB" sz="2000" dirty="0" err="1"/>
              <a:t>Gvt</a:t>
            </a:r>
            <a:r>
              <a:rPr lang="en-GB" sz="2000" dirty="0"/>
              <a:t>,  Medical, Other - WW/UK)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Create Publication set, &amp; use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…Identify UoSx collaborating institutions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…(Export publication sets from UoSx)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2: The Approach</a:t>
            </a:r>
          </a:p>
        </p:txBody>
      </p:sp>
    </p:spTree>
    <p:extLst>
      <p:ext uri="{BB962C8B-B14F-4D97-AF65-F5344CB8AC3E}">
        <p14:creationId xmlns:p14="http://schemas.microsoft.com/office/powerpoint/2010/main" val="174324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20">
            <a:extLst>
              <a:ext uri="{FF2B5EF4-FFF2-40B4-BE49-F238E27FC236}">
                <a16:creationId xmlns:a16="http://schemas.microsoft.com/office/drawing/2014/main" id="{0FAB77FF-9E1A-C150-DA10-D91EF7F9A827}"/>
              </a:ext>
            </a:extLst>
          </p:cNvPr>
          <p:cNvSpPr txBox="1"/>
          <p:nvPr/>
        </p:nvSpPr>
        <p:spPr>
          <a:xfrm>
            <a:off x="142826" y="1397276"/>
            <a:ext cx="2592005" cy="30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defRPr/>
            </a:pPr>
            <a:r>
              <a:rPr lang="en-GB" sz="1400" dirty="0">
                <a:hlinkClick r:id="rId3"/>
              </a:rPr>
              <a:t>https://www.scival.com/landing</a:t>
            </a:r>
            <a:endParaRPr lang="en-GB" sz="1400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35D9A55D-F2D8-58D7-7F67-CBB1288C91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SciVal</a:t>
            </a:r>
            <a:r>
              <a:rPr lang="en-GB" sz="3000" dirty="0"/>
              <a:t>: Getting started (new look)</a:t>
            </a:r>
          </a:p>
        </p:txBody>
      </p:sp>
      <p:pic>
        <p:nvPicPr>
          <p:cNvPr id="15" name="Picture Placeholder 6">
            <a:extLst>
              <a:ext uri="{FF2B5EF4-FFF2-40B4-BE49-F238E27FC236}">
                <a16:creationId xmlns:a16="http://schemas.microsoft.com/office/drawing/2014/main" id="{D6BB4B18-6D23-977E-1AF8-B94BE0BA2A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71" b="1971"/>
          <a:stretch/>
        </p:blipFill>
        <p:spPr>
          <a:xfrm>
            <a:off x="202378" y="1756581"/>
            <a:ext cx="2472900" cy="22399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5D780FD-7FC8-0081-93C3-E932BEF1A069}"/>
              </a:ext>
            </a:extLst>
          </p:cNvPr>
          <p:cNvGrpSpPr/>
          <p:nvPr/>
        </p:nvGrpSpPr>
        <p:grpSpPr>
          <a:xfrm>
            <a:off x="2600325" y="1390255"/>
            <a:ext cx="6512292" cy="2314413"/>
            <a:chOff x="2600325" y="1390255"/>
            <a:chExt cx="6512292" cy="2314413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4FC06C2-1444-0C48-9D25-F9F47CD5D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19848" y="1470621"/>
              <a:ext cx="3492769" cy="223404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74F6B6F8-E3E2-0ADA-43FE-FE7E299888BF}"/>
                </a:ext>
              </a:extLst>
            </p:cNvPr>
            <p:cNvGrpSpPr/>
            <p:nvPr/>
          </p:nvGrpSpPr>
          <p:grpSpPr>
            <a:xfrm>
              <a:off x="2600325" y="1390255"/>
              <a:ext cx="6362700" cy="397270"/>
              <a:chOff x="2600325" y="1390255"/>
              <a:chExt cx="6362700" cy="397270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F7EC28CF-D1BB-5C67-8BF3-521262D924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5278" y="1394767"/>
                <a:ext cx="6177567" cy="0"/>
              </a:xfrm>
              <a:prstGeom prst="line">
                <a:avLst/>
              </a:prstGeom>
              <a:ln w="127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0683F3D5-C572-BCD0-CFB6-DE8C8EC2A2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00325" y="1390255"/>
                <a:ext cx="81303" cy="397270"/>
              </a:xfrm>
              <a:prstGeom prst="line">
                <a:avLst/>
              </a:prstGeom>
              <a:ln w="127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8FB1CEF-0F0B-6662-38BD-41E020F943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52845" y="1393430"/>
                <a:ext cx="110180" cy="154383"/>
              </a:xfrm>
              <a:prstGeom prst="line">
                <a:avLst/>
              </a:prstGeom>
              <a:ln w="12700"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02EAB21-ADCB-FADB-E7E9-FA530997DA43}"/>
              </a:ext>
            </a:extLst>
          </p:cNvPr>
          <p:cNvGrpSpPr/>
          <p:nvPr/>
        </p:nvGrpSpPr>
        <p:grpSpPr>
          <a:xfrm>
            <a:off x="2356229" y="2420933"/>
            <a:ext cx="3491668" cy="4185579"/>
            <a:chOff x="2356229" y="2420933"/>
            <a:chExt cx="3491668" cy="418557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5730D37-155A-FA0C-C3C1-F3B03F18FEDF}"/>
                </a:ext>
              </a:extLst>
            </p:cNvPr>
            <p:cNvGrpSpPr/>
            <p:nvPr/>
          </p:nvGrpSpPr>
          <p:grpSpPr>
            <a:xfrm>
              <a:off x="2356229" y="2733000"/>
              <a:ext cx="3361697" cy="3873512"/>
              <a:chOff x="5182229" y="1558958"/>
              <a:chExt cx="3361697" cy="3873512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93A23353-346B-D75E-85B4-DABB7F67D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82229" y="1558958"/>
                <a:ext cx="3361696" cy="312131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6F25C995-CFBC-0AAF-883D-4E4F6B67BA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82230" y="4680277"/>
                <a:ext cx="3361696" cy="75219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60903BC-01FD-B9D4-697A-77BC6A8BA144}"/>
                </a:ext>
              </a:extLst>
            </p:cNvPr>
            <p:cNvGrpSpPr/>
            <p:nvPr/>
          </p:nvGrpSpPr>
          <p:grpSpPr>
            <a:xfrm>
              <a:off x="4163821" y="2420933"/>
              <a:ext cx="1684076" cy="327220"/>
              <a:chOff x="4163821" y="2420933"/>
              <a:chExt cx="1684076" cy="327220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5B703A2C-9FF8-DE4D-3D2D-54271E8227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42972" y="2424023"/>
                <a:ext cx="1304925" cy="0"/>
              </a:xfrm>
              <a:prstGeom prst="line">
                <a:avLst/>
              </a:prstGeom>
              <a:ln w="127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34FA84B8-451C-24E1-1B00-243CEA43F5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63821" y="2420933"/>
                <a:ext cx="391316" cy="327220"/>
              </a:xfrm>
              <a:prstGeom prst="line">
                <a:avLst/>
              </a:prstGeom>
              <a:ln w="12700"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90B1813-8701-B212-EC78-299DAB52AAEE}"/>
              </a:ext>
            </a:extLst>
          </p:cNvPr>
          <p:cNvGrpSpPr/>
          <p:nvPr/>
        </p:nvGrpSpPr>
        <p:grpSpPr>
          <a:xfrm>
            <a:off x="827629" y="2996839"/>
            <a:ext cx="1703249" cy="3787037"/>
            <a:chOff x="827629" y="2996839"/>
            <a:chExt cx="1703249" cy="3787037"/>
          </a:xfrm>
        </p:grpSpPr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4CE03852-CC32-7D64-1828-F86A9F8DA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7629" y="4157105"/>
              <a:ext cx="1202245" cy="138785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3216463B-BB1F-4F06-D10F-5E169AFD8196}"/>
                </a:ext>
              </a:extLst>
            </p:cNvPr>
            <p:cNvGrpSpPr/>
            <p:nvPr/>
          </p:nvGrpSpPr>
          <p:grpSpPr>
            <a:xfrm>
              <a:off x="1000125" y="2996839"/>
              <a:ext cx="1530753" cy="3787037"/>
              <a:chOff x="1000125" y="2996839"/>
              <a:chExt cx="1530753" cy="3787037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1DE0D15A-51DD-24BC-83D2-AD2CC3FBFBC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00125" y="2996839"/>
                <a:ext cx="1530753" cy="1194829"/>
              </a:xfrm>
              <a:prstGeom prst="line">
                <a:avLst/>
              </a:prstGeom>
              <a:ln w="12700">
                <a:prstDash val="dash"/>
                <a:headEnd type="triangl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87E9FD5E-9CED-543C-08E7-4BB4DF2392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92086" y="5150651"/>
                <a:ext cx="690006" cy="1633225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11CABC59-F428-4725-7AD1-3C345E7271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8684" y="3338927"/>
                <a:ext cx="802194" cy="1863945"/>
              </a:xfrm>
              <a:prstGeom prst="line">
                <a:avLst/>
              </a:prstGeom>
              <a:ln w="12700">
                <a:prstDash val="dash"/>
                <a:headEnd type="triangl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2188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20">
            <a:extLst>
              <a:ext uri="{FF2B5EF4-FFF2-40B4-BE49-F238E27FC236}">
                <a16:creationId xmlns:a16="http://schemas.microsoft.com/office/drawing/2014/main" id="{0FAB77FF-9E1A-C150-DA10-D91EF7F9A827}"/>
              </a:ext>
            </a:extLst>
          </p:cNvPr>
          <p:cNvSpPr txBox="1"/>
          <p:nvPr/>
        </p:nvSpPr>
        <p:spPr>
          <a:xfrm>
            <a:off x="142826" y="1397276"/>
            <a:ext cx="2592005" cy="30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defRPr/>
            </a:pPr>
            <a:r>
              <a:rPr lang="en-GB" sz="1400" dirty="0">
                <a:hlinkClick r:id="rId3"/>
              </a:rPr>
              <a:t>https://www.scival.com/landing</a:t>
            </a:r>
            <a:endParaRPr lang="en-GB" sz="1400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35D9A55D-F2D8-58D7-7F67-CBB1288C91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SciVal</a:t>
            </a:r>
            <a:r>
              <a:rPr lang="en-GB" sz="3000" dirty="0"/>
              <a:t>: Getting started (new look)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730D37-155A-FA0C-C3C1-F3B03F18FEDF}"/>
              </a:ext>
            </a:extLst>
          </p:cNvPr>
          <p:cNvGrpSpPr/>
          <p:nvPr/>
        </p:nvGrpSpPr>
        <p:grpSpPr>
          <a:xfrm>
            <a:off x="279779" y="2159993"/>
            <a:ext cx="3361697" cy="3873512"/>
            <a:chOff x="5182229" y="1558958"/>
            <a:chExt cx="3361697" cy="387351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3A23353-346B-D75E-85B4-DABB7F67D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2229" y="1558958"/>
              <a:ext cx="3361696" cy="312131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F25C995-CFBC-0AAF-883D-4E4F6B67B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2230" y="4680277"/>
              <a:ext cx="3361696" cy="75219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5020A32-99C6-843F-4922-CE4FC5E70696}"/>
              </a:ext>
            </a:extLst>
          </p:cNvPr>
          <p:cNvGrpSpPr/>
          <p:nvPr/>
        </p:nvGrpSpPr>
        <p:grpSpPr>
          <a:xfrm>
            <a:off x="632091" y="1854173"/>
            <a:ext cx="6135328" cy="2705011"/>
            <a:chOff x="2520823" y="3972912"/>
            <a:chExt cx="6135328" cy="2705011"/>
          </a:xfrm>
        </p:grpSpPr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22D4F5C1-BFA0-A079-C5EA-6AA464332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47742" y="3972912"/>
              <a:ext cx="2408409" cy="270501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5BAA3C31-607F-68B0-D59B-65B8E9951C4A}"/>
                </a:ext>
              </a:extLst>
            </p:cNvPr>
            <p:cNvGrpSpPr/>
            <p:nvPr/>
          </p:nvGrpSpPr>
          <p:grpSpPr>
            <a:xfrm>
              <a:off x="2520823" y="4014952"/>
              <a:ext cx="4216308" cy="1994031"/>
              <a:chOff x="2520823" y="4014952"/>
              <a:chExt cx="4216308" cy="1994031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529B5D92-A71C-F823-D10A-C5358B98DF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20823" y="4014952"/>
                <a:ext cx="3426710" cy="1994031"/>
              </a:xfrm>
              <a:prstGeom prst="line">
                <a:avLst/>
              </a:prstGeom>
              <a:ln w="127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98B61EFB-5A20-D461-E991-3BFED80885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7533" y="4014952"/>
                <a:ext cx="789598" cy="272371"/>
              </a:xfrm>
              <a:prstGeom prst="line">
                <a:avLst/>
              </a:prstGeom>
              <a:ln w="12700"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110" name="Oval 109">
            <a:extLst>
              <a:ext uri="{FF2B5EF4-FFF2-40B4-BE49-F238E27FC236}">
                <a16:creationId xmlns:a16="http://schemas.microsoft.com/office/drawing/2014/main" id="{03A85744-2EF6-3FBE-16C7-BF06C1A2ED41}"/>
              </a:ext>
            </a:extLst>
          </p:cNvPr>
          <p:cNvSpPr/>
          <p:nvPr/>
        </p:nvSpPr>
        <p:spPr>
          <a:xfrm>
            <a:off x="5365648" y="2010778"/>
            <a:ext cx="271309" cy="27326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75E976AD-95BE-77CD-089E-272AC703F3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778" y="3471695"/>
            <a:ext cx="891724" cy="9977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2BF0002-F521-EF7F-5A26-38D58AD940AC}"/>
              </a:ext>
            </a:extLst>
          </p:cNvPr>
          <p:cNvCxnSpPr>
            <a:cxnSpLocks/>
            <a:stCxn id="110" idx="5"/>
          </p:cNvCxnSpPr>
          <p:nvPr/>
        </p:nvCxnSpPr>
        <p:spPr>
          <a:xfrm>
            <a:off x="5597225" y="2244028"/>
            <a:ext cx="1887729" cy="1227667"/>
          </a:xfrm>
          <a:prstGeom prst="line">
            <a:avLst/>
          </a:prstGeom>
          <a:ln w="12700">
            <a:prstDash val="dash"/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69866B35-10B9-214B-3828-A3AC2348988C}"/>
              </a:ext>
            </a:extLst>
          </p:cNvPr>
          <p:cNvSpPr txBox="1"/>
          <p:nvPr/>
        </p:nvSpPr>
        <p:spPr>
          <a:xfrm>
            <a:off x="4800490" y="4922176"/>
            <a:ext cx="434351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hlinkClick r:id="rId8"/>
              </a:rPr>
              <a:t>https://service.elsevier.com/app/answers/detail/a_id/28428/supporthub/scival/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01187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Searching for useful TCs &amp; Ts @ UoSx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E0A40B-6A70-AA2B-80CD-8471A50B7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380" y="1569873"/>
            <a:ext cx="2954781" cy="33052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7744FC-5541-9710-CE17-E25FFD004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83" y="5044839"/>
            <a:ext cx="2522555" cy="17500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F14708-C2E5-E6BB-130D-D103B0613B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2783" y="4985021"/>
            <a:ext cx="2877974" cy="17500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03EE376-CA6F-45E7-2E8D-A5AB49C79C24}"/>
              </a:ext>
            </a:extLst>
          </p:cNvPr>
          <p:cNvGrpSpPr/>
          <p:nvPr/>
        </p:nvGrpSpPr>
        <p:grpSpPr>
          <a:xfrm>
            <a:off x="333324" y="1569873"/>
            <a:ext cx="5643637" cy="3305279"/>
            <a:chOff x="333324" y="1569873"/>
            <a:chExt cx="5643637" cy="33052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411351A-057D-A75D-FC4C-5F7496BBA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3324" y="1569873"/>
              <a:ext cx="3296272" cy="330527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D288067-E101-07B1-343D-7E1C93FE4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52362" y="3607170"/>
              <a:ext cx="2824599" cy="117799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6058FD92-C28B-31B5-ACF0-D33F962D27FB}"/>
              </a:ext>
            </a:extLst>
          </p:cNvPr>
          <p:cNvSpPr/>
          <p:nvPr/>
        </p:nvSpPr>
        <p:spPr>
          <a:xfrm>
            <a:off x="3355910" y="4695839"/>
            <a:ext cx="2432179" cy="16318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6 search terms =&gt;6 TC &amp; 67 T</a:t>
            </a:r>
          </a:p>
          <a:p>
            <a:pPr algn="ctr"/>
            <a:r>
              <a:rPr lang="en-GB" dirty="0"/>
              <a:t>Export to Excel</a:t>
            </a:r>
          </a:p>
        </p:txBody>
      </p:sp>
    </p:spTree>
    <p:extLst>
      <p:ext uri="{BB962C8B-B14F-4D97-AF65-F5344CB8AC3E}">
        <p14:creationId xmlns:p14="http://schemas.microsoft.com/office/powerpoint/2010/main" val="2911656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Searching for useful TCs &amp; Ts @ UoSx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058FD92-C28B-31B5-ACF0-D33F962D27FB}"/>
              </a:ext>
            </a:extLst>
          </p:cNvPr>
          <p:cNvSpPr/>
          <p:nvPr/>
        </p:nvSpPr>
        <p:spPr>
          <a:xfrm>
            <a:off x="414989" y="2733689"/>
            <a:ext cx="2432179" cy="16318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6 search terms =&gt;6 TC &amp; 67 T</a:t>
            </a:r>
          </a:p>
          <a:p>
            <a:pPr algn="ctr"/>
            <a:r>
              <a:rPr lang="en-GB" dirty="0"/>
              <a:t>Export to Excel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D625125-2203-E975-5B90-D5E46C1C2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473" y="1372769"/>
            <a:ext cx="3296272" cy="534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748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5770FD-2074-6CF7-B447-A3AC1790E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98" y="1516175"/>
            <a:ext cx="4351234" cy="382565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8C45D7E-4E56-F4DB-4DEB-692220475C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Refine down - part 1 (73 =&gt; 35)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0DB5E6F-84A2-208E-5315-288D2B145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06474"/>
              </p:ext>
            </p:extLst>
          </p:nvPr>
        </p:nvGraphicFramePr>
        <p:xfrm>
          <a:off x="4669166" y="1516175"/>
          <a:ext cx="4315596" cy="3825650"/>
        </p:xfrm>
        <a:graphic>
          <a:graphicData uri="http://schemas.openxmlformats.org/drawingml/2006/table">
            <a:tbl>
              <a:tblPr/>
              <a:tblGrid>
                <a:gridCol w="376798">
                  <a:extLst>
                    <a:ext uri="{9D8B030D-6E8A-4147-A177-3AD203B41FA5}">
                      <a16:colId xmlns:a16="http://schemas.microsoft.com/office/drawing/2014/main" val="3723527642"/>
                    </a:ext>
                  </a:extLst>
                </a:gridCol>
                <a:gridCol w="2808404">
                  <a:extLst>
                    <a:ext uri="{9D8B030D-6E8A-4147-A177-3AD203B41FA5}">
                      <a16:colId xmlns:a16="http://schemas.microsoft.com/office/drawing/2014/main" val="1337009101"/>
                    </a:ext>
                  </a:extLst>
                </a:gridCol>
                <a:gridCol w="376798">
                  <a:extLst>
                    <a:ext uri="{9D8B030D-6E8A-4147-A177-3AD203B41FA5}">
                      <a16:colId xmlns:a16="http://schemas.microsoft.com/office/drawing/2014/main" val="47529154"/>
                    </a:ext>
                  </a:extLst>
                </a:gridCol>
                <a:gridCol w="376798">
                  <a:extLst>
                    <a:ext uri="{9D8B030D-6E8A-4147-A177-3AD203B41FA5}">
                      <a16:colId xmlns:a16="http://schemas.microsoft.com/office/drawing/2014/main" val="4212965186"/>
                    </a:ext>
                  </a:extLst>
                </a:gridCol>
                <a:gridCol w="376798">
                  <a:extLst>
                    <a:ext uri="{9D8B030D-6E8A-4147-A177-3AD203B41FA5}">
                      <a16:colId xmlns:a16="http://schemas.microsoft.com/office/drawing/2014/main" val="3652278283"/>
                    </a:ext>
                  </a:extLst>
                </a:gridCol>
              </a:tblGrid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Series Analysis; Clustering Coefficient; Complex Networks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T.26005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57200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Agriculture; Indo-Gangetic Plain; Tillage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T.16909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5.08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729392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Convection; Intraseasonal Variations; Equatorial Wave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T.932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4.59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483962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 Ocean Dipole; Stream Flow; Climate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T.11923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3.68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5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893162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Abundance; Biodiversity; Insects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T.1147431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B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176703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Bangladesh; Cyclonic Storms; Disaster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T.27217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2.43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8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56151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Ectothermy; Climate Change; Acclimatization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T.10046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2.37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727995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Fossil Fuel; Subsidies; GATT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T.48984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9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71687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Ethiopia; Nile Blue; Lake Victoria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T.22194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392160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Tree Rings; Radial Growth; Temperature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T.1544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301823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Carbon Footprint; Operating Rooms; Delivery Of Health Care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T.38059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4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850570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Media; News; Journalism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TC.279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C0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3.46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6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058673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Travel Writing; Writer; Victims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T.76533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1.87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531232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Herders; Mongolia; China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T.18939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466521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Climate Change; Stratosphere; Aerosols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T.16676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8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194736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Intertropical Convergence Zone; Walker Circulation; Climate Models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T.10817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675751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Bioethics; Climate Change; Downscaling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T.85787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252592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Southern Africa; Drought; Indian Ocean Dipole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T.21116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1.95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313636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Droughts; Evapotranspiration; China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T.2935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05235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Sea-Level Change; Sea Level Rise; Satellite Altimetry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T.6010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1.18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46114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Nino-Southern Oscillation; Wind Shear; Cyclogenesis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T.3414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1.18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986799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Phenology; Laying Date; Migratory Birds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T.5738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774247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Intergenerational Justice; Theory of Justice; Climate Change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T.16372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06910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Normalized Difference Vegetation Index; Phenology; Climate Change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T.790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B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B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576522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Antarctica; Ross Ice Shelf; Circumpolar Westerlies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T.6008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0.64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B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563853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Accident Prevention; Accidents; Safety Engineering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TC.638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7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591820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Safety Climate; Accident; Health Management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T.2727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7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20348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Share Capital; Income and Wealth; Economics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T.74101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610050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Industrial Energy; Carbon Emissions; Electricity Supply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T.77993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5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0846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Tree Mortality; Carbohydrate; Basal Area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T.16694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9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721959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Mathematics; Dice; Zero Sum Game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T.52318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F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994960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Atlantic Multidecadal Oscillation; Sea Surface Temperature; Climate Prediction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T.11089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242243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Atlantic Oscillation; Royal Navy; Oceans And Seas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T.40482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666671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Permaculture; Fossil Fuels; Climate Change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T.86079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00614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Climate Models; Sahel; Regional Climate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T.6686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657072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Safety Climate; Patient Safety; Teamwork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T.1569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655965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Discretion; Administrative Procedure; Provisions of Law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T.81310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346440"/>
                  </a:ext>
                </a:extLst>
              </a:tr>
              <a:tr h="100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5033" marR="5033" marT="5033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Chavín; Artist; Lectures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T.90470</a:t>
                      </a:r>
                    </a:p>
                  </a:txBody>
                  <a:tcPr marL="5033" marR="5033" marT="50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33" marR="5033" marT="5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38645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3FA8571-0699-4014-23D4-BCD8C5BED351}"/>
              </a:ext>
            </a:extLst>
          </p:cNvPr>
          <p:cNvSpPr txBox="1"/>
          <p:nvPr/>
        </p:nvSpPr>
        <p:spPr>
          <a:xfrm>
            <a:off x="326571" y="5600504"/>
            <a:ext cx="8530046" cy="1031886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i="0" u="none" strike="noStrike" dirty="0">
                <a:effectLst/>
              </a:rPr>
              <a:t>1: Contain a search term in T/TC name =&gt; Orange</a:t>
            </a:r>
          </a:p>
          <a:p>
            <a:pPr>
              <a:lnSpc>
                <a:spcPct val="150000"/>
              </a:lnSpc>
            </a:pPr>
            <a:r>
              <a:rPr lang="en-GB" sz="1400" dirty="0"/>
              <a:t>2: Exact hit for key phrase =&gt; Deep Green</a:t>
            </a:r>
          </a:p>
          <a:p>
            <a:pPr>
              <a:lnSpc>
                <a:spcPct val="150000"/>
              </a:lnSpc>
            </a:pPr>
            <a:endParaRPr lang="en-GB" sz="1400" dirty="0"/>
          </a:p>
          <a:p>
            <a:pPr>
              <a:lnSpc>
                <a:spcPct val="150000"/>
              </a:lnSpc>
            </a:pPr>
            <a:r>
              <a:rPr lang="en-GB" sz="1400" dirty="0"/>
              <a:t>3: Review orange &amp; if not sure =&gt; Gold</a:t>
            </a:r>
          </a:p>
          <a:p>
            <a:pPr>
              <a:lnSpc>
                <a:spcPct val="150000"/>
              </a:lnSpc>
            </a:pPr>
            <a:r>
              <a:rPr lang="en-GB" sz="1400" dirty="0"/>
              <a:t>4: Read titles of all others &amp; if think relevant =&gt; Aqua</a:t>
            </a:r>
          </a:p>
          <a:p>
            <a:pPr>
              <a:lnSpc>
                <a:spcPct val="15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70230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8C45D7E-4E56-F4DB-4DEB-692220475C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Refine down – part 2 (35 =&gt; 14)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6627C2-FB0F-F591-B1E3-C9AB7BF48FFB}"/>
              </a:ext>
            </a:extLst>
          </p:cNvPr>
          <p:cNvSpPr txBox="1"/>
          <p:nvPr/>
        </p:nvSpPr>
        <p:spPr>
          <a:xfrm>
            <a:off x="3250209" y="1401213"/>
            <a:ext cx="2628901" cy="698717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i="0" u="none" strike="noStrike" dirty="0">
                <a:effectLst/>
              </a:rPr>
              <a:t>1: # publications for period ≥ 4</a:t>
            </a:r>
          </a:p>
          <a:p>
            <a:pPr>
              <a:lnSpc>
                <a:spcPct val="150000"/>
              </a:lnSpc>
            </a:pPr>
            <a:r>
              <a:rPr lang="en-GB" sz="1400" dirty="0"/>
              <a:t>2: FWCI ≥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0263BB-7623-BF00-48AB-2C40DD972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57" y="2201530"/>
            <a:ext cx="8725807" cy="314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98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3152" y="1644888"/>
            <a:ext cx="8741948" cy="3653971"/>
          </a:xfrm>
        </p:spPr>
        <p:txBody>
          <a:bodyPr>
            <a:noAutofit/>
          </a:bodyPr>
          <a:lstStyle/>
          <a:p>
            <a:pPr algn="ctr"/>
            <a:r>
              <a:rPr lang="en-GB" sz="2000" dirty="0"/>
              <a:t>Use SciVal Topics / Topic Clusters (T &amp; TCs)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UoSx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Find relevant Topic Clusters (TC) &amp; Topics (T) UoSx publish in then…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Topics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…Identify UoSx authors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…Identify which other institutions (in UK) also publishing in the TC / T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…(Top 100 Corporate, </a:t>
            </a:r>
            <a:r>
              <a:rPr lang="en-GB" sz="2000" dirty="0" err="1"/>
              <a:t>Gvt</a:t>
            </a:r>
            <a:r>
              <a:rPr lang="en-GB" sz="2000" dirty="0"/>
              <a:t>,  Medical, Other - WW/UK)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>
                  <a:lumMod val="6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Create Publication set, &amp; use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…Identify UoSx collaborating institutions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…(Export publication sets from UoSx)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2: The Approach</a:t>
            </a:r>
          </a:p>
        </p:txBody>
      </p:sp>
    </p:spTree>
    <p:extLst>
      <p:ext uri="{BB962C8B-B14F-4D97-AF65-F5344CB8AC3E}">
        <p14:creationId xmlns:p14="http://schemas.microsoft.com/office/powerpoint/2010/main" val="1529653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773C2995-6759-5353-966E-6227BF4D8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76" y="1407989"/>
            <a:ext cx="3714441" cy="31957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Identifying UoSx Authors: </a:t>
            </a:r>
          </a:p>
          <a:p>
            <a:r>
              <a:rPr lang="en-GB" sz="3000" dirty="0"/>
              <a:t>TC /T as entity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4C1CF9-CF82-1C97-F108-740FF77893BE}"/>
              </a:ext>
            </a:extLst>
          </p:cNvPr>
          <p:cNvGrpSpPr/>
          <p:nvPr/>
        </p:nvGrpSpPr>
        <p:grpSpPr>
          <a:xfrm>
            <a:off x="5356450" y="1466850"/>
            <a:ext cx="3187475" cy="3924300"/>
            <a:chOff x="975704" y="2556298"/>
            <a:chExt cx="3187475" cy="39243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41F61A7-72B8-1CEF-29E7-2D8F75F6E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6543" y="2556298"/>
              <a:ext cx="3116636" cy="39243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11BDB6-AF1F-11D1-3C0B-5C0DE9F1A336}"/>
                </a:ext>
              </a:extLst>
            </p:cNvPr>
            <p:cNvSpPr/>
            <p:nvPr/>
          </p:nvSpPr>
          <p:spPr>
            <a:xfrm>
              <a:off x="975704" y="4518448"/>
              <a:ext cx="789596" cy="26416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7272652-1A04-F39A-9D29-6DD3FB1E1FC6}"/>
              </a:ext>
            </a:extLst>
          </p:cNvPr>
          <p:cNvCxnSpPr>
            <a:cxnSpLocks/>
          </p:cNvCxnSpPr>
          <p:nvPr/>
        </p:nvCxnSpPr>
        <p:spPr>
          <a:xfrm>
            <a:off x="947854" y="1862954"/>
            <a:ext cx="4479435" cy="100500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8B32C55-8C3A-6F91-3176-9DAAC112B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836" y="3093413"/>
            <a:ext cx="3600359" cy="35496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BD8D33-CC22-A960-8EAD-5EF6C60E4C97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553015" y="3561080"/>
            <a:ext cx="2803435" cy="364524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9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Identifying UoSx Authors: </a:t>
            </a:r>
          </a:p>
          <a:p>
            <a:r>
              <a:rPr lang="en-GB" sz="3000" dirty="0"/>
              <a:t>TC /T as entity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32BE81-E5C7-F90B-88F6-3ADE3590F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456" y="1445770"/>
            <a:ext cx="3600359" cy="35496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B32C55-8C3A-6F91-3176-9DAAC112B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36" y="3093413"/>
            <a:ext cx="3600359" cy="35496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5C52F2B-5821-82BB-F9D8-03B601F132CF}"/>
              </a:ext>
            </a:extLst>
          </p:cNvPr>
          <p:cNvSpPr/>
          <p:nvPr/>
        </p:nvSpPr>
        <p:spPr>
          <a:xfrm>
            <a:off x="3619354" y="3220595"/>
            <a:ext cx="789596" cy="26416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798B5AA-EDC7-DC9B-38B1-845D9194D416}"/>
              </a:ext>
            </a:extLst>
          </p:cNvPr>
          <p:cNvSpPr/>
          <p:nvPr/>
        </p:nvSpPr>
        <p:spPr>
          <a:xfrm>
            <a:off x="6655774" y="2222631"/>
            <a:ext cx="789596" cy="26416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2D0638-F0A5-9051-2CDB-3EECF9FA477C}"/>
              </a:ext>
            </a:extLst>
          </p:cNvPr>
          <p:cNvCxnSpPr>
            <a:cxnSpLocks/>
          </p:cNvCxnSpPr>
          <p:nvPr/>
        </p:nvCxnSpPr>
        <p:spPr>
          <a:xfrm flipV="1">
            <a:off x="3715456" y="1951463"/>
            <a:ext cx="365890" cy="1477537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7AE2EA7-7D25-CA77-7BC5-5B628855F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619" y="2690231"/>
            <a:ext cx="2914215" cy="15628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3F55D1-E500-DAE6-4CB1-319738958325}"/>
              </a:ext>
            </a:extLst>
          </p:cNvPr>
          <p:cNvCxnSpPr>
            <a:cxnSpLocks/>
          </p:cNvCxnSpPr>
          <p:nvPr/>
        </p:nvCxnSpPr>
        <p:spPr>
          <a:xfrm>
            <a:off x="7175345" y="2396751"/>
            <a:ext cx="140470" cy="955924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E816CB72-ADEC-A74C-7A05-140EDD540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802" y="4566178"/>
            <a:ext cx="3192362" cy="22918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1A061-298B-FD60-61C6-15E9D703E92A}"/>
              </a:ext>
            </a:extLst>
          </p:cNvPr>
          <p:cNvCxnSpPr>
            <a:cxnSpLocks/>
          </p:cNvCxnSpPr>
          <p:nvPr/>
        </p:nvCxnSpPr>
        <p:spPr>
          <a:xfrm flipH="1">
            <a:off x="7245580" y="3775161"/>
            <a:ext cx="791274" cy="997561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210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Identifying other UK </a:t>
            </a:r>
            <a:r>
              <a:rPr lang="en-GB" sz="3500" dirty="0"/>
              <a:t>institutions</a:t>
            </a:r>
            <a:r>
              <a:rPr lang="en-GB" sz="3000" dirty="0"/>
              <a:t>: </a:t>
            </a:r>
          </a:p>
          <a:p>
            <a:r>
              <a:rPr lang="en-GB" sz="3000" dirty="0"/>
              <a:t>TC /T as entity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1F61A7-72B8-1CEF-29E7-2D8F75F6E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18" y="1359616"/>
            <a:ext cx="4008169" cy="50468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426295-1EF0-5742-4DEC-660FFC7A1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725" y="1465486"/>
            <a:ext cx="4888399" cy="27676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F3B33BD-2F9C-432F-53AF-D65F1F314B9F}"/>
              </a:ext>
            </a:extLst>
          </p:cNvPr>
          <p:cNvSpPr/>
          <p:nvPr/>
        </p:nvSpPr>
        <p:spPr>
          <a:xfrm>
            <a:off x="3168279" y="1811511"/>
            <a:ext cx="789596" cy="264160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662E469-6FE6-8806-C5BB-FE36D62FA1A5}"/>
              </a:ext>
            </a:extLst>
          </p:cNvPr>
          <p:cNvSpPr/>
          <p:nvPr/>
        </p:nvSpPr>
        <p:spPr>
          <a:xfrm>
            <a:off x="4236813" y="1822662"/>
            <a:ext cx="789596" cy="264160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78A767-0C91-3596-9C7B-44324EEAA653}"/>
              </a:ext>
            </a:extLst>
          </p:cNvPr>
          <p:cNvCxnSpPr>
            <a:cxnSpLocks/>
            <a:stCxn id="30" idx="6"/>
          </p:cNvCxnSpPr>
          <p:nvPr/>
        </p:nvCxnSpPr>
        <p:spPr>
          <a:xfrm flipV="1">
            <a:off x="960423" y="1717288"/>
            <a:ext cx="2529909" cy="2552103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BAD6206E-F3CC-5009-0AA4-5D73BA968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4313995"/>
            <a:ext cx="2552599" cy="25113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13324583-7BFE-735E-67BF-B478D9679A68}"/>
              </a:ext>
            </a:extLst>
          </p:cNvPr>
          <p:cNvSpPr/>
          <p:nvPr/>
        </p:nvSpPr>
        <p:spPr>
          <a:xfrm>
            <a:off x="3791414" y="2107842"/>
            <a:ext cx="647545" cy="206231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39F484D-4971-AB8E-A59E-763058ACA50D}"/>
              </a:ext>
            </a:extLst>
          </p:cNvPr>
          <p:cNvCxnSpPr>
            <a:cxnSpLocks/>
            <a:stCxn id="24" idx="4"/>
          </p:cNvCxnSpPr>
          <p:nvPr/>
        </p:nvCxnSpPr>
        <p:spPr>
          <a:xfrm>
            <a:off x="4115187" y="2314073"/>
            <a:ext cx="2285613" cy="2561417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A1A22F8B-C61A-0B5D-C3D6-F58D33566B51}"/>
              </a:ext>
            </a:extLst>
          </p:cNvPr>
          <p:cNvSpPr/>
          <p:nvPr/>
        </p:nvSpPr>
        <p:spPr>
          <a:xfrm>
            <a:off x="170827" y="4137311"/>
            <a:ext cx="789596" cy="264160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945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Identifying other UK </a:t>
            </a:r>
            <a:r>
              <a:rPr lang="en-GB" sz="3500" dirty="0"/>
              <a:t>institutions</a:t>
            </a:r>
            <a:r>
              <a:rPr lang="en-GB" sz="3000" dirty="0"/>
              <a:t>: </a:t>
            </a:r>
          </a:p>
          <a:p>
            <a:r>
              <a:rPr lang="en-GB" sz="3000" dirty="0"/>
              <a:t>TC /T as entity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426295-1EF0-5742-4DEC-660FFC7A1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725" y="1465486"/>
            <a:ext cx="4888399" cy="27676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662E469-6FE6-8806-C5BB-FE36D62FA1A5}"/>
              </a:ext>
            </a:extLst>
          </p:cNvPr>
          <p:cNvSpPr/>
          <p:nvPr/>
        </p:nvSpPr>
        <p:spPr>
          <a:xfrm>
            <a:off x="7618076" y="2069907"/>
            <a:ext cx="789596" cy="26416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3972E1F-0F74-6B14-52A9-B82CA030D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45" y="3056915"/>
            <a:ext cx="4359931" cy="34638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9073476-E2CB-D8C2-7E21-365345332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5924" y="4538210"/>
            <a:ext cx="2176613" cy="13979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55FDBCA-6CE0-6756-86EE-44B20E280A2D}"/>
              </a:ext>
            </a:extLst>
          </p:cNvPr>
          <p:cNvCxnSpPr>
            <a:cxnSpLocks/>
          </p:cNvCxnSpPr>
          <p:nvPr/>
        </p:nvCxnSpPr>
        <p:spPr>
          <a:xfrm flipH="1">
            <a:off x="6985686" y="2334067"/>
            <a:ext cx="920698" cy="2454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1A92BCA-E5DA-BE80-7E84-5B047FF2A093}"/>
              </a:ext>
            </a:extLst>
          </p:cNvPr>
          <p:cNvCxnSpPr>
            <a:cxnSpLocks/>
          </p:cNvCxnSpPr>
          <p:nvPr/>
        </p:nvCxnSpPr>
        <p:spPr>
          <a:xfrm flipH="1" flipV="1">
            <a:off x="2304010" y="3345366"/>
            <a:ext cx="3594985" cy="2047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218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700" y="337213"/>
            <a:ext cx="8558601" cy="806302"/>
          </a:xfrm>
        </p:spPr>
        <p:txBody>
          <a:bodyPr>
            <a:noAutofit/>
          </a:bodyPr>
          <a:lstStyle/>
          <a:p>
            <a:r>
              <a:rPr lang="en-GB" sz="3000" dirty="0"/>
              <a:t>Identifying other sector institutions UK / WW: </a:t>
            </a:r>
          </a:p>
          <a:p>
            <a:r>
              <a:rPr lang="en-GB" sz="3000" dirty="0"/>
              <a:t>TC /T as entity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1F61A7-72B8-1CEF-29E7-2D8F75F6E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18" y="1359616"/>
            <a:ext cx="4008169" cy="50468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D4207C5-08D2-75A8-E776-69AF5920DFE1}"/>
              </a:ext>
            </a:extLst>
          </p:cNvPr>
          <p:cNvSpPr/>
          <p:nvPr/>
        </p:nvSpPr>
        <p:spPr>
          <a:xfrm>
            <a:off x="170827" y="4137311"/>
            <a:ext cx="789596" cy="264160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1F7CFC-76D9-CC14-F09C-7FCD9AA28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731" y="2091071"/>
            <a:ext cx="5421116" cy="35839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D49E202-2F27-E467-9CD8-D3D3F263580C}"/>
              </a:ext>
            </a:extLst>
          </p:cNvPr>
          <p:cNvCxnSpPr>
            <a:cxnSpLocks/>
          </p:cNvCxnSpPr>
          <p:nvPr/>
        </p:nvCxnSpPr>
        <p:spPr>
          <a:xfrm flipV="1">
            <a:off x="960423" y="3813717"/>
            <a:ext cx="3455460" cy="455674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917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Identifying other WW institutions: </a:t>
            </a:r>
          </a:p>
          <a:p>
            <a:r>
              <a:rPr lang="en-GB" sz="3000" dirty="0"/>
              <a:t>TC /T as entity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08B5F75-ACA7-5D6C-6CDB-4375AB1C0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905" y="4480378"/>
            <a:ext cx="2849240" cy="23118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8386719-7CB4-BECD-FC71-732ECCC1A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427" y="4218719"/>
            <a:ext cx="2979318" cy="25734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8ADF224-4828-7B9F-C1F5-FF1E62EF9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2905" y="1552812"/>
            <a:ext cx="2849240" cy="27173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04E61A-A2F1-F89B-A9DB-1890663E7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0427" y="1552812"/>
            <a:ext cx="2979318" cy="25143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4515994-7365-4CF1-AEC2-967400C944D0}"/>
              </a:ext>
            </a:extLst>
          </p:cNvPr>
          <p:cNvSpPr/>
          <p:nvPr/>
        </p:nvSpPr>
        <p:spPr>
          <a:xfrm>
            <a:off x="2713305" y="1552812"/>
            <a:ext cx="789596" cy="264160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DEC246E-896B-6C2A-3F31-BBAF53355DDD}"/>
              </a:ext>
            </a:extLst>
          </p:cNvPr>
          <p:cNvSpPr/>
          <p:nvPr/>
        </p:nvSpPr>
        <p:spPr>
          <a:xfrm>
            <a:off x="2837525" y="4547360"/>
            <a:ext cx="789596" cy="264160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E20C826-D7B0-DF5C-0E42-8AD886679755}"/>
              </a:ext>
            </a:extLst>
          </p:cNvPr>
          <p:cNvSpPr/>
          <p:nvPr/>
        </p:nvSpPr>
        <p:spPr>
          <a:xfrm>
            <a:off x="6240086" y="1468895"/>
            <a:ext cx="789596" cy="264160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2436AB2-DE98-C037-EB82-4991550D117E}"/>
              </a:ext>
            </a:extLst>
          </p:cNvPr>
          <p:cNvSpPr/>
          <p:nvPr/>
        </p:nvSpPr>
        <p:spPr>
          <a:xfrm>
            <a:off x="6240086" y="4212342"/>
            <a:ext cx="789596" cy="264160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72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3152" y="1644888"/>
            <a:ext cx="8741948" cy="3653971"/>
          </a:xfrm>
        </p:spPr>
        <p:txBody>
          <a:bodyPr>
            <a:noAutofit/>
          </a:bodyPr>
          <a:lstStyle/>
          <a:p>
            <a:pPr algn="ctr"/>
            <a:r>
              <a:rPr lang="en-GB" sz="2000" dirty="0"/>
              <a:t>Use SciVal Topics / Topic Clusters (T &amp; TCs)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UoSx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Find relevant Topic Clusters (TC) &amp; Topics (T) UoSx publish in then…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Topics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…Identify UoSx authors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…Identify which other institutions (in UK) also publishing in the TC / T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…(Top 100 Corporate,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</a:rPr>
              <a:t>Gvt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,  Medical, Other - WW/UK)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>
                  <a:lumMod val="6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Create Publication set, &amp; use as an Entity: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…Identify UoSx collaborating institutions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…(Export publication sets from UoSx)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2: The Approach</a:t>
            </a:r>
          </a:p>
        </p:txBody>
      </p:sp>
    </p:spTree>
    <p:extLst>
      <p:ext uri="{BB962C8B-B14F-4D97-AF65-F5344CB8AC3E}">
        <p14:creationId xmlns:p14="http://schemas.microsoft.com/office/powerpoint/2010/main" val="1451905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UoSx collaborating institutions:</a:t>
            </a:r>
          </a:p>
          <a:p>
            <a:r>
              <a:rPr lang="en-GB" sz="3000" dirty="0"/>
              <a:t>Publication set as entity - step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07CBFE-D365-7E4C-1DB9-BFAF3F55C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54" y="1602849"/>
            <a:ext cx="4827187" cy="44331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20D133-D392-B766-4F2C-FC71659C6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356" y="2836656"/>
            <a:ext cx="5180032" cy="38159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5239A6C-2A69-EB09-730C-966B240F887D}"/>
              </a:ext>
            </a:extLst>
          </p:cNvPr>
          <p:cNvSpPr/>
          <p:nvPr/>
        </p:nvSpPr>
        <p:spPr>
          <a:xfrm>
            <a:off x="1639691" y="3651427"/>
            <a:ext cx="857875" cy="360559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423D46-F4B8-A060-B2BE-F66FA70D6586}"/>
              </a:ext>
            </a:extLst>
          </p:cNvPr>
          <p:cNvCxnSpPr>
            <a:cxnSpLocks/>
          </p:cNvCxnSpPr>
          <p:nvPr/>
        </p:nvCxnSpPr>
        <p:spPr>
          <a:xfrm flipV="1">
            <a:off x="2497566" y="2906341"/>
            <a:ext cx="1148883" cy="972923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77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7B6D7B-A56F-DF7E-3B91-CF3C2BF9F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356" y="2836656"/>
            <a:ext cx="5180032" cy="38159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UoSx collaborating institutions:</a:t>
            </a:r>
          </a:p>
          <a:p>
            <a:r>
              <a:rPr lang="en-GB" sz="3000" dirty="0"/>
              <a:t>Publication set as entity - step 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2F5CDC-74C4-1ADE-15B5-29A5596B7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649" y="1522493"/>
            <a:ext cx="3173672" cy="19065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B57C0B1-01F6-EEE9-68FD-B50A2B93F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12" y="4131124"/>
            <a:ext cx="2637708" cy="11762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955B610-719F-D335-BBD6-3226A94E84D2}"/>
              </a:ext>
            </a:extLst>
          </p:cNvPr>
          <p:cNvSpPr/>
          <p:nvPr/>
        </p:nvSpPr>
        <p:spPr>
          <a:xfrm>
            <a:off x="5328526" y="3389220"/>
            <a:ext cx="1038821" cy="379893"/>
          </a:xfrm>
          <a:prstGeom prst="ellips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9CF0D4-CD3A-80C4-5CD5-1EE2C0989167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2509024" y="1706137"/>
            <a:ext cx="2971634" cy="1738717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2EB921-C8C4-4DC3-5232-2D547DE2F1B6}"/>
              </a:ext>
            </a:extLst>
          </p:cNvPr>
          <p:cNvCxnSpPr>
            <a:cxnSpLocks/>
          </p:cNvCxnSpPr>
          <p:nvPr/>
        </p:nvCxnSpPr>
        <p:spPr>
          <a:xfrm flipH="1">
            <a:off x="1404649" y="3389220"/>
            <a:ext cx="2498278" cy="1193931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08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UoSx collaborating institutions:</a:t>
            </a:r>
          </a:p>
          <a:p>
            <a:r>
              <a:rPr lang="en-GB" sz="3000" dirty="0"/>
              <a:t>Publication set as entity - step 2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77CE429-19F4-32E0-2690-3503BAE98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37" y="1699277"/>
            <a:ext cx="3357174" cy="24091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A22121-8B65-0C79-3AF1-35910D9B1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882" y="1536585"/>
            <a:ext cx="4857660" cy="37177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01F02C-0CF7-9046-FF95-F52D3638B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400" y="4097515"/>
            <a:ext cx="3029876" cy="27604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9633314-178E-1704-9537-56D6BE03AEE1}"/>
              </a:ext>
            </a:extLst>
          </p:cNvPr>
          <p:cNvSpPr/>
          <p:nvPr/>
        </p:nvSpPr>
        <p:spPr>
          <a:xfrm>
            <a:off x="5340131" y="2999679"/>
            <a:ext cx="603470" cy="301083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1742A8F-9A30-FAE9-B11A-C22BCB1ACC6A}"/>
              </a:ext>
            </a:extLst>
          </p:cNvPr>
          <p:cNvCxnSpPr>
            <a:cxnSpLocks/>
          </p:cNvCxnSpPr>
          <p:nvPr/>
        </p:nvCxnSpPr>
        <p:spPr>
          <a:xfrm flipH="1">
            <a:off x="3111190" y="3200400"/>
            <a:ext cx="2542478" cy="1628078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02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UoSx collaborating institutions:</a:t>
            </a:r>
          </a:p>
          <a:p>
            <a:r>
              <a:rPr lang="en-GB" sz="3000" dirty="0"/>
              <a:t>Publication set as entity - step 2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A22121-8B65-0C79-3AF1-35910D9B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882" y="1536585"/>
            <a:ext cx="4857660" cy="37177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54985B-1E69-3DC5-D850-3BBA411D1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55" y="1655396"/>
            <a:ext cx="3629532" cy="20957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B0E34AF-98F9-7D12-D167-5A1FAE84D7E2}"/>
              </a:ext>
            </a:extLst>
          </p:cNvPr>
          <p:cNvSpPr/>
          <p:nvPr/>
        </p:nvSpPr>
        <p:spPr>
          <a:xfrm>
            <a:off x="8427369" y="3037363"/>
            <a:ext cx="571668" cy="229945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AB97A7-09C5-1258-CB48-C418F572F5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05" y="3664181"/>
            <a:ext cx="3123941" cy="30768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CC6AEEA-3A7D-83B2-BBDA-5912D61B33D3}"/>
              </a:ext>
            </a:extLst>
          </p:cNvPr>
          <p:cNvCxnSpPr>
            <a:cxnSpLocks/>
            <a:stCxn id="6" idx="2"/>
          </p:cNvCxnSpPr>
          <p:nvPr/>
        </p:nvCxnSpPr>
        <p:spPr>
          <a:xfrm flipH="1" flipV="1">
            <a:off x="3769112" y="2408663"/>
            <a:ext cx="4658257" cy="743673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90DA0E-0FEE-BBFD-E79E-20E5C2CE0392}"/>
              </a:ext>
            </a:extLst>
          </p:cNvPr>
          <p:cNvCxnSpPr>
            <a:cxnSpLocks/>
          </p:cNvCxnSpPr>
          <p:nvPr/>
        </p:nvCxnSpPr>
        <p:spPr>
          <a:xfrm>
            <a:off x="490654" y="2780499"/>
            <a:ext cx="752707" cy="1155883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281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0EF5C3E-C42D-3426-A9E6-21C8DE01E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68" y="1419662"/>
            <a:ext cx="5535204" cy="48850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3A2A3974-7751-D448-F9AD-101FDD2A542F}"/>
              </a:ext>
            </a:extLst>
          </p:cNvPr>
          <p:cNvSpPr/>
          <p:nvPr/>
        </p:nvSpPr>
        <p:spPr>
          <a:xfrm>
            <a:off x="1509494" y="3177732"/>
            <a:ext cx="876831" cy="222337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(Exporting publication set)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5DA3AD3-4330-84CF-8AFB-BB103DEBC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009" y="3400069"/>
            <a:ext cx="4675588" cy="33310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8AC1DC9-5B0A-EE52-FD55-E73CB2ABE698}"/>
              </a:ext>
            </a:extLst>
          </p:cNvPr>
          <p:cNvCxnSpPr>
            <a:cxnSpLocks/>
          </p:cNvCxnSpPr>
          <p:nvPr/>
        </p:nvCxnSpPr>
        <p:spPr>
          <a:xfrm>
            <a:off x="2386325" y="3288900"/>
            <a:ext cx="1947684" cy="268801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148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(Exporting publication set)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760254-DAB7-F66C-7914-15AAA2D65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683" y="1850723"/>
            <a:ext cx="1704988" cy="10935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C1E861-BA12-EDB7-1881-143B485E1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720" y="1453938"/>
            <a:ext cx="3545475" cy="33811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0C9379B-7277-0F78-5111-6E3056B24E22}"/>
              </a:ext>
            </a:extLst>
          </p:cNvPr>
          <p:cNvCxnSpPr>
            <a:cxnSpLocks/>
          </p:cNvCxnSpPr>
          <p:nvPr/>
        </p:nvCxnSpPr>
        <p:spPr>
          <a:xfrm flipH="1" flipV="1">
            <a:off x="3936380" y="1761893"/>
            <a:ext cx="2826797" cy="635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A192AC1A-71B7-2D47-48E8-2708CBCFA3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906" y="4237156"/>
            <a:ext cx="2925055" cy="24939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9D4A47-8CB0-F729-F216-A08321777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009" y="3400069"/>
            <a:ext cx="4675588" cy="33310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DE66DD4-FAA8-7C64-437B-8A33B18FAEFA}"/>
              </a:ext>
            </a:extLst>
          </p:cNvPr>
          <p:cNvCxnSpPr>
            <a:cxnSpLocks/>
          </p:cNvCxnSpPr>
          <p:nvPr/>
        </p:nvCxnSpPr>
        <p:spPr>
          <a:xfrm flipH="1" flipV="1">
            <a:off x="7615671" y="2944301"/>
            <a:ext cx="1148048" cy="562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32AB51-E71E-AC9C-55AA-A9A2B2129F13}"/>
              </a:ext>
            </a:extLst>
          </p:cNvPr>
          <p:cNvCxnSpPr>
            <a:cxnSpLocks/>
          </p:cNvCxnSpPr>
          <p:nvPr/>
        </p:nvCxnSpPr>
        <p:spPr>
          <a:xfrm flipH="1">
            <a:off x="2676293" y="4728117"/>
            <a:ext cx="982841" cy="234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3C6FF070-F100-352A-7589-B8AC60D2CBA8}"/>
              </a:ext>
            </a:extLst>
          </p:cNvPr>
          <p:cNvSpPr/>
          <p:nvPr/>
        </p:nvSpPr>
        <p:spPr>
          <a:xfrm>
            <a:off x="8499321" y="3529202"/>
            <a:ext cx="658210" cy="22876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872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2" y="1857829"/>
            <a:ext cx="8211457" cy="4662957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“ask”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The results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Where we’re at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(Postscript)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A case study</a:t>
            </a:r>
          </a:p>
        </p:txBody>
      </p:sp>
    </p:spTree>
    <p:extLst>
      <p:ext uri="{BB962C8B-B14F-4D97-AF65-F5344CB8AC3E}">
        <p14:creationId xmlns:p14="http://schemas.microsoft.com/office/powerpoint/2010/main" val="1075631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AE41E31-1E82-F53D-CD42-6DC2291265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6895" y="1508452"/>
            <a:ext cx="4022102" cy="3643504"/>
          </a:xfrm>
        </p:spPr>
        <p:txBody>
          <a:bodyPr/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 excel files (1 per T or TC)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000" dirty="0">
                <a:solidFill>
                  <a:srgbClr val="000000"/>
                </a:solidFill>
                <a:latin typeface="Arial"/>
              </a:rPr>
              <a:t>-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4 tabs info each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AE67BB-3B8F-291C-78DB-D50077282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3: The results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A4D91F-7CC3-A86A-CCB2-B07BAB71C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76295"/>
            <a:ext cx="4308357" cy="231139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8F8D68-6C29-3089-01AE-2EC346298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92" y="2220425"/>
            <a:ext cx="4056423" cy="2088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DA5E96-EB50-91DB-25E2-89A6C0846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517" y="4452630"/>
            <a:ext cx="3663813" cy="231139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36D4D3-95F7-F7A8-4074-D247C7E4E7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780" y="4219217"/>
            <a:ext cx="4119220" cy="24456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BD1A469-6FE4-CE27-70B8-5ECA2D215551}"/>
              </a:ext>
            </a:extLst>
          </p:cNvPr>
          <p:cNvSpPr/>
          <p:nvPr/>
        </p:nvSpPr>
        <p:spPr>
          <a:xfrm>
            <a:off x="693467" y="4101967"/>
            <a:ext cx="658210" cy="228760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87691ED-44BF-7E5D-8B9D-B71266663886}"/>
              </a:ext>
            </a:extLst>
          </p:cNvPr>
          <p:cNvSpPr/>
          <p:nvPr/>
        </p:nvSpPr>
        <p:spPr>
          <a:xfrm>
            <a:off x="1996070" y="6461672"/>
            <a:ext cx="970155" cy="291206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F6672A9-A06F-B544-EDEF-653F546F0E0E}"/>
              </a:ext>
            </a:extLst>
          </p:cNvPr>
          <p:cNvSpPr/>
          <p:nvPr/>
        </p:nvSpPr>
        <p:spPr>
          <a:xfrm>
            <a:off x="6319013" y="3772848"/>
            <a:ext cx="1196908" cy="295666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95A730D-2DFB-E3B9-8663-D9C40BAF7E24}"/>
              </a:ext>
            </a:extLst>
          </p:cNvPr>
          <p:cNvSpPr/>
          <p:nvPr/>
        </p:nvSpPr>
        <p:spPr>
          <a:xfrm>
            <a:off x="7627434" y="6356195"/>
            <a:ext cx="1437169" cy="330942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10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59945F0-4B10-5620-71CE-F1681F8F7BB5}"/>
              </a:ext>
            </a:extLst>
          </p:cNvPr>
          <p:cNvSpPr txBox="1">
            <a:spLocks/>
          </p:cNvSpPr>
          <p:nvPr/>
        </p:nvSpPr>
        <p:spPr>
          <a:xfrm>
            <a:off x="500743" y="1857829"/>
            <a:ext cx="4022102" cy="4662957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167 unique author IDs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Many authors picked up &gt;1 T / TC</a:t>
            </a:r>
          </a:p>
          <a:p>
            <a:pPr lvl="1"/>
            <a:endParaRPr lang="en-GB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BUT…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How contact?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Still at </a:t>
            </a:r>
            <a:r>
              <a:rPr lang="en-GB" sz="2000" dirty="0" err="1"/>
              <a:t>Sx</a:t>
            </a:r>
            <a:r>
              <a:rPr lang="en-GB" sz="2000" dirty="0"/>
              <a:t>?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Staff / students?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Which School / Dept?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AE67BB-3B8F-291C-78DB-D50077282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Consolidate UoSx authors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CE381B-5ADC-02B2-96FA-F1EEA968E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775" y="1970564"/>
            <a:ext cx="4082356" cy="404590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24052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59945F0-4B10-5620-71CE-F1681F8F7BB5}"/>
              </a:ext>
            </a:extLst>
          </p:cNvPr>
          <p:cNvSpPr txBox="1">
            <a:spLocks/>
          </p:cNvSpPr>
          <p:nvPr/>
        </p:nvSpPr>
        <p:spPr>
          <a:xfrm>
            <a:off x="333868" y="1732569"/>
            <a:ext cx="5434790" cy="4662957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Manual check UoSx data sources: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Outlook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UoSx profile page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Yellow screens</a:t>
            </a:r>
          </a:p>
          <a:p>
            <a:pPr lvl="1"/>
            <a:endParaRPr lang="en-GB" sz="2000" dirty="0"/>
          </a:p>
          <a:p>
            <a:r>
              <a:rPr lang="en-GB" sz="2000" dirty="0"/>
              <a:t>Still @ </a:t>
            </a:r>
            <a:r>
              <a:rPr lang="en-GB" sz="2000" dirty="0" err="1"/>
              <a:t>Sx</a:t>
            </a:r>
            <a:r>
              <a:rPr lang="en-GB" sz="2000" dirty="0"/>
              <a:t>: 109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58 Potential leads (by Title)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32 Other staff / Researchers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8 Visiting / Mismatch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11 Student / School Tutor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Left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Sx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58</a:t>
            </a:r>
            <a:endParaRPr lang="en-GB" sz="20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AE67BB-3B8F-291C-78DB-D50077282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Consolidate UoSx authors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8FF5CC7-66AE-86A8-1745-3825AE503EF8}"/>
              </a:ext>
            </a:extLst>
          </p:cNvPr>
          <p:cNvGraphicFramePr>
            <a:graphicFrameLocks noGrp="1"/>
          </p:cNvGraphicFramePr>
          <p:nvPr/>
        </p:nvGraphicFramePr>
        <p:xfrm>
          <a:off x="5872680" y="1569258"/>
          <a:ext cx="2484000" cy="2011680"/>
        </p:xfrm>
        <a:graphic>
          <a:graphicData uri="http://schemas.openxmlformats.org/drawingml/2006/table">
            <a:tbl>
              <a:tblPr/>
              <a:tblGrid>
                <a:gridCol w="828000">
                  <a:extLst>
                    <a:ext uri="{9D8B030D-6E8A-4147-A177-3AD203B41FA5}">
                      <a16:colId xmlns:a16="http://schemas.microsoft.com/office/drawing/2014/main" val="224119189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63491550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6050076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# can be leads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# other researchers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68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 Inf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254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Global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537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425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LifeSci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439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LPS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7889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100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832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USBS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189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VC office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18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65823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2F2350A6-BE7D-0869-17CF-C5FF35642B58}"/>
              </a:ext>
            </a:extLst>
          </p:cNvPr>
          <p:cNvSpPr/>
          <p:nvPr/>
        </p:nvSpPr>
        <p:spPr>
          <a:xfrm>
            <a:off x="4254500" y="3417755"/>
            <a:ext cx="2645669" cy="11778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Potential internal collaborators?</a:t>
            </a:r>
          </a:p>
        </p:txBody>
      </p:sp>
    </p:spTree>
    <p:extLst>
      <p:ext uri="{BB962C8B-B14F-4D97-AF65-F5344CB8AC3E}">
        <p14:creationId xmlns:p14="http://schemas.microsoft.com/office/powerpoint/2010/main" val="2989405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868F1D3B-4ACA-E50B-174C-E995837E7AE3}"/>
              </a:ext>
            </a:extLst>
          </p:cNvPr>
          <p:cNvGraphicFramePr>
            <a:graphicFrameLocks noGrp="1"/>
          </p:cNvGraphicFramePr>
          <p:nvPr/>
        </p:nvGraphicFramePr>
        <p:xfrm>
          <a:off x="5872680" y="1569258"/>
          <a:ext cx="2484000" cy="2011680"/>
        </p:xfrm>
        <a:graphic>
          <a:graphicData uri="http://schemas.openxmlformats.org/drawingml/2006/table">
            <a:tbl>
              <a:tblPr/>
              <a:tblGrid>
                <a:gridCol w="828000">
                  <a:extLst>
                    <a:ext uri="{9D8B030D-6E8A-4147-A177-3AD203B41FA5}">
                      <a16:colId xmlns:a16="http://schemas.microsoft.com/office/drawing/2014/main" val="224119189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63491550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6050076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# can be leads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# other researchers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68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 Inf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254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Global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537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425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LifeSci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439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LPS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7889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100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832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USBS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189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VC office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18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65823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59945F0-4B10-5620-71CE-F1681F8F7BB5}"/>
              </a:ext>
            </a:extLst>
          </p:cNvPr>
          <p:cNvSpPr txBox="1">
            <a:spLocks/>
          </p:cNvSpPr>
          <p:nvPr/>
        </p:nvSpPr>
        <p:spPr>
          <a:xfrm>
            <a:off x="333868" y="1732569"/>
            <a:ext cx="5434790" cy="4662957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Manual check UoSx data sources: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Outlook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UoSx profile page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Yellow screens</a:t>
            </a:r>
          </a:p>
          <a:p>
            <a:pPr lvl="1"/>
            <a:endParaRPr lang="en-GB" sz="2000" dirty="0"/>
          </a:p>
          <a:p>
            <a:r>
              <a:rPr lang="en-GB" sz="2000" dirty="0"/>
              <a:t>Still @ </a:t>
            </a:r>
            <a:r>
              <a:rPr lang="en-GB" sz="2000" dirty="0" err="1"/>
              <a:t>Sx</a:t>
            </a:r>
            <a:r>
              <a:rPr lang="en-GB" sz="2000" dirty="0"/>
              <a:t>: 109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58 Potential leads (by Title)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32 Other staff / Researchers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8 Visiting / Mismatch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11 Student / School Tutor</a:t>
            </a:r>
          </a:p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endParaRPr lang="en-GB" sz="2000" dirty="0">
              <a:solidFill>
                <a:srgbClr val="000000"/>
              </a:solidFill>
            </a:endParaRPr>
          </a:p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2000" dirty="0">
                <a:solidFill>
                  <a:srgbClr val="000000"/>
                </a:solidFill>
              </a:rPr>
              <a:t>Left </a:t>
            </a:r>
            <a:r>
              <a:rPr lang="en-GB" sz="2000" dirty="0" err="1">
                <a:solidFill>
                  <a:srgbClr val="000000"/>
                </a:solidFill>
              </a:rPr>
              <a:t>Sx</a:t>
            </a:r>
            <a:r>
              <a:rPr lang="en-GB" sz="2000" dirty="0">
                <a:solidFill>
                  <a:srgbClr val="000000"/>
                </a:solidFill>
              </a:rPr>
              <a:t>: 58 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AE67BB-3B8F-291C-78DB-D50077282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Consolidate UoSx authors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90505EC-EB34-FAB3-F420-79E424A8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821105"/>
              </p:ext>
            </p:extLst>
          </p:nvPr>
        </p:nvGraphicFramePr>
        <p:xfrm>
          <a:off x="5172214" y="4961069"/>
          <a:ext cx="3734620" cy="1676400"/>
        </p:xfrm>
        <a:graphic>
          <a:graphicData uri="http://schemas.openxmlformats.org/drawingml/2006/table">
            <a:tbl>
              <a:tblPr/>
              <a:tblGrid>
                <a:gridCol w="933655">
                  <a:extLst>
                    <a:ext uri="{9D8B030D-6E8A-4147-A177-3AD203B41FA5}">
                      <a16:colId xmlns:a16="http://schemas.microsoft.com/office/drawing/2014/main" val="2241191895"/>
                    </a:ext>
                  </a:extLst>
                </a:gridCol>
                <a:gridCol w="933655">
                  <a:extLst>
                    <a:ext uri="{9D8B030D-6E8A-4147-A177-3AD203B41FA5}">
                      <a16:colId xmlns:a16="http://schemas.microsoft.com/office/drawing/2014/main" val="634915501"/>
                    </a:ext>
                  </a:extLst>
                </a:gridCol>
                <a:gridCol w="933655">
                  <a:extLst>
                    <a:ext uri="{9D8B030D-6E8A-4147-A177-3AD203B41FA5}">
                      <a16:colId xmlns:a16="http://schemas.microsoft.com/office/drawing/2014/main" val="3605007686"/>
                    </a:ext>
                  </a:extLst>
                </a:gridCol>
                <a:gridCol w="933655">
                  <a:extLst>
                    <a:ext uri="{9D8B030D-6E8A-4147-A177-3AD203B41FA5}">
                      <a16:colId xmlns:a16="http://schemas.microsoft.com/office/drawing/2014/main" val="1403220365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UK Uni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UK 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Non-UK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68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Anglia Ruskin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LSE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Company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Australia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254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Birkbeck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 office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537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Bristol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Oxford Brookes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*2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425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Cardiff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Sheffield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 *2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439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City Uni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Southampton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 *3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7889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Coventry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Sterling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Netherlands *2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100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Greenwich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Warwick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Spain *2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832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Hertfordshire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Sweden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189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Liverpool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18884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8E1A028-16C2-8925-7304-06D74CA41EF1}"/>
              </a:ext>
            </a:extLst>
          </p:cNvPr>
          <p:cNvSpPr txBox="1"/>
          <p:nvPr/>
        </p:nvSpPr>
        <p:spPr>
          <a:xfrm>
            <a:off x="333868" y="5862018"/>
            <a:ext cx="4734324" cy="974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lvl="1" indent="-3429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24 no info re current location</a:t>
            </a:r>
          </a:p>
          <a:p>
            <a:pPr marL="685800" lvl="1" indent="-3429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34 have published since &amp; have possible location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ECD4A45-E3BB-593E-8465-92942176DE55}"/>
              </a:ext>
            </a:extLst>
          </p:cNvPr>
          <p:cNvSpPr/>
          <p:nvPr/>
        </p:nvSpPr>
        <p:spPr>
          <a:xfrm>
            <a:off x="4279900" y="1830458"/>
            <a:ext cx="3417878" cy="1095077"/>
          </a:xfrm>
          <a:prstGeom prst="wedgeRoundRectCallout">
            <a:avLst>
              <a:gd name="adj1" fmla="val -124184"/>
              <a:gd name="adj2" fmla="val 297835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Look at Scopus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74C3EE7-C682-DC98-D3F8-23EAED5F2179}"/>
              </a:ext>
            </a:extLst>
          </p:cNvPr>
          <p:cNvSpPr/>
          <p:nvPr/>
        </p:nvSpPr>
        <p:spPr>
          <a:xfrm>
            <a:off x="5921924" y="4071891"/>
            <a:ext cx="2235200" cy="7627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Possible external collaborators?</a:t>
            </a:r>
          </a:p>
        </p:txBody>
      </p:sp>
    </p:spTree>
    <p:extLst>
      <p:ext uri="{BB962C8B-B14F-4D97-AF65-F5344CB8AC3E}">
        <p14:creationId xmlns:p14="http://schemas.microsoft.com/office/powerpoint/2010/main" val="37838312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2" y="1857829"/>
            <a:ext cx="8211457" cy="4662957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“ask”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results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Where we’re at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(Postscript)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A case study</a:t>
            </a:r>
          </a:p>
        </p:txBody>
      </p:sp>
    </p:spTree>
    <p:extLst>
      <p:ext uri="{BB962C8B-B14F-4D97-AF65-F5344CB8AC3E}">
        <p14:creationId xmlns:p14="http://schemas.microsoft.com/office/powerpoint/2010/main" val="11456093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2" y="1857829"/>
            <a:ext cx="8211457" cy="5000171"/>
          </a:xfrm>
        </p:spPr>
        <p:txBody>
          <a:bodyPr>
            <a:noAutofit/>
          </a:bodyPr>
          <a:lstStyle/>
          <a:p>
            <a:pPr marL="342900" indent="-342900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Identified 90 staff currently at UoSx might have interest in the call</a:t>
            </a:r>
          </a:p>
          <a:p>
            <a:pPr marL="6858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Reached out &amp; invited to networking event</a:t>
            </a:r>
          </a:p>
          <a:p>
            <a:pPr>
              <a:spcBef>
                <a:spcPts val="375"/>
              </a:spcBef>
            </a:pPr>
            <a:endParaRPr lang="en-GB" sz="2000" dirty="0"/>
          </a:p>
          <a:p>
            <a:pPr>
              <a:spcBef>
                <a:spcPts val="375"/>
              </a:spcBef>
              <a:spcAft>
                <a:spcPts val="375"/>
              </a:spcAft>
            </a:pPr>
            <a:r>
              <a:rPr lang="en-GB" sz="2000" dirty="0"/>
              <a:t>If people want to proceed, we have to hand:</a:t>
            </a:r>
          </a:p>
          <a:p>
            <a:pPr marL="342900" indent="-342900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Starter network information:</a:t>
            </a:r>
          </a:p>
          <a:p>
            <a:pPr marL="6858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List of institutions we co-author with in relevant areas</a:t>
            </a:r>
          </a:p>
          <a:p>
            <a:pPr marL="6858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List of 34 ex-staff / PGRs that might have interest in the call</a:t>
            </a:r>
          </a:p>
          <a:p>
            <a:pPr marL="1028700" lvl="2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16 based in UK HEIs</a:t>
            </a:r>
          </a:p>
          <a:p>
            <a:pPr marL="1028700" lvl="2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4 in other UK institutions</a:t>
            </a:r>
          </a:p>
          <a:p>
            <a:pPr marL="1028700" lvl="2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14 at other institutions around the world</a:t>
            </a:r>
          </a:p>
          <a:p>
            <a:pPr marL="342900" indent="-342900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Further network information:</a:t>
            </a:r>
          </a:p>
          <a:p>
            <a:pPr marL="6858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List of UK institutions publishing in areas of interest</a:t>
            </a:r>
          </a:p>
          <a:p>
            <a:pPr marL="6858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WW sector information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4: Where we’re at</a:t>
            </a:r>
          </a:p>
        </p:txBody>
      </p:sp>
    </p:spTree>
    <p:extLst>
      <p:ext uri="{BB962C8B-B14F-4D97-AF65-F5344CB8AC3E}">
        <p14:creationId xmlns:p14="http://schemas.microsoft.com/office/powerpoint/2010/main" val="39767725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40F-866F-9344-DE3B-758486E50F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2" y="1857829"/>
            <a:ext cx="8211457" cy="4662957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“ask”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The results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Where we’re at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(Postscript)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A case study</a:t>
            </a:r>
          </a:p>
        </p:txBody>
      </p:sp>
    </p:spTree>
    <p:extLst>
      <p:ext uri="{BB962C8B-B14F-4D97-AF65-F5344CB8AC3E}">
        <p14:creationId xmlns:p14="http://schemas.microsoft.com/office/powerpoint/2010/main" val="853506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000" dirty="0"/>
              <a:t>5: Postscript</a:t>
            </a:r>
          </a:p>
          <a:p>
            <a:r>
              <a:rPr lang="en-GB" sz="3000" dirty="0"/>
              <a:t>RAs an Entity – pre-populated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87DA85-CA7C-C172-43E4-23ED7FE5C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24" y="1550885"/>
            <a:ext cx="2695951" cy="407726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8CD3464-8305-6842-53FD-3DF9286ABE29}"/>
              </a:ext>
            </a:extLst>
          </p:cNvPr>
          <p:cNvSpPr/>
          <p:nvPr/>
        </p:nvSpPr>
        <p:spPr>
          <a:xfrm>
            <a:off x="2084575" y="2679700"/>
            <a:ext cx="927100" cy="4191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841D2F-FED0-2518-B3EA-E082670CD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755" y="2984612"/>
            <a:ext cx="5028579" cy="36322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B26247E-0989-556B-AD0C-65F24B5F0126}"/>
              </a:ext>
            </a:extLst>
          </p:cNvPr>
          <p:cNvGrpSpPr/>
          <p:nvPr/>
        </p:nvGrpSpPr>
        <p:grpSpPr>
          <a:xfrm>
            <a:off x="2036668" y="1236516"/>
            <a:ext cx="3506517" cy="2353003"/>
            <a:chOff x="2036668" y="1236516"/>
            <a:chExt cx="3506517" cy="235300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666F05F-F2FA-9A7A-6189-F73FF8511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14024" y="1236516"/>
              <a:ext cx="2229161" cy="2353003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DB08028-8DA8-95DD-D6F0-E82B97DE18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6668" y="2370627"/>
              <a:ext cx="1424935" cy="1133678"/>
            </a:xfrm>
            <a:prstGeom prst="straightConnector1">
              <a:avLst/>
            </a:prstGeom>
            <a:ln>
              <a:solidFill>
                <a:schemeClr val="accent2"/>
              </a:solidFill>
              <a:prstDash val="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D3388FC2-9F7A-3641-2C0C-1F755D335B40}"/>
              </a:ext>
            </a:extLst>
          </p:cNvPr>
          <p:cNvSpPr/>
          <p:nvPr/>
        </p:nvSpPr>
        <p:spPr>
          <a:xfrm>
            <a:off x="1398775" y="6311237"/>
            <a:ext cx="927100" cy="4191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E39061-15CA-85E9-B9F5-14BAB5E71616}"/>
              </a:ext>
            </a:extLst>
          </p:cNvPr>
          <p:cNvGrpSpPr/>
          <p:nvPr/>
        </p:nvGrpSpPr>
        <p:grpSpPr>
          <a:xfrm>
            <a:off x="2781300" y="1881209"/>
            <a:ext cx="5935265" cy="4153184"/>
            <a:chOff x="2781300" y="1881209"/>
            <a:chExt cx="5935265" cy="415318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3B312E8-E062-82D9-6C95-07020A38200C}"/>
                </a:ext>
              </a:extLst>
            </p:cNvPr>
            <p:cNvGrpSpPr/>
            <p:nvPr/>
          </p:nvGrpSpPr>
          <p:grpSpPr>
            <a:xfrm>
              <a:off x="2781300" y="1881209"/>
              <a:ext cx="5935265" cy="4153184"/>
              <a:chOff x="2781300" y="1881209"/>
              <a:chExt cx="5935265" cy="4153184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723ED2E-0868-F879-39EE-7189348FD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59834" y="1881209"/>
                <a:ext cx="2756731" cy="4153184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</p:pic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DF2B53D9-24AD-CBCC-D39A-6CCDE8CDB7EF}"/>
                  </a:ext>
                </a:extLst>
              </p:cNvPr>
              <p:cNvCxnSpPr>
                <a:cxnSpLocks/>
                <a:endCxn id="29" idx="1"/>
              </p:cNvCxnSpPr>
              <p:nvPr/>
            </p:nvCxnSpPr>
            <p:spPr>
              <a:xfrm flipV="1">
                <a:off x="2781300" y="3748166"/>
                <a:ext cx="2534845" cy="1199323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prstDash val="dash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Left Brace 28">
              <a:extLst>
                <a:ext uri="{FF2B5EF4-FFF2-40B4-BE49-F238E27FC236}">
                  <a16:creationId xmlns:a16="http://schemas.microsoft.com/office/drawing/2014/main" id="{B2B7B57B-0FAD-9700-0D9B-91688027F340}"/>
                </a:ext>
              </a:extLst>
            </p:cNvPr>
            <p:cNvSpPr/>
            <p:nvPr/>
          </p:nvSpPr>
          <p:spPr>
            <a:xfrm>
              <a:off x="5316145" y="2586699"/>
              <a:ext cx="809266" cy="2322933"/>
            </a:xfrm>
            <a:prstGeom prst="leftBrac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013655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000" dirty="0"/>
              <a:t>5: Postscript</a:t>
            </a:r>
          </a:p>
          <a:p>
            <a:r>
              <a:rPr lang="en-GB" sz="3000" dirty="0"/>
              <a:t>RAs as an Entity – create bespoke part 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170729-FDCE-5786-B0A7-A9194A3AAAE4}"/>
              </a:ext>
            </a:extLst>
          </p:cNvPr>
          <p:cNvGrpSpPr/>
          <p:nvPr/>
        </p:nvGrpSpPr>
        <p:grpSpPr>
          <a:xfrm>
            <a:off x="186217" y="1511542"/>
            <a:ext cx="1497617" cy="3071609"/>
            <a:chOff x="523875" y="1532230"/>
            <a:chExt cx="2028825" cy="36536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E9D870C-D1FE-BB69-3459-B2D04CE0E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3875" y="1532230"/>
              <a:ext cx="2028825" cy="3507580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F53AD5A-C730-E805-4BEB-F5D011E904A4}"/>
                </a:ext>
              </a:extLst>
            </p:cNvPr>
            <p:cNvSpPr/>
            <p:nvPr/>
          </p:nvSpPr>
          <p:spPr>
            <a:xfrm>
              <a:off x="650875" y="4766760"/>
              <a:ext cx="927100" cy="41910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7F890E-E01C-FEB8-0B62-9B33A11C9EBA}"/>
              </a:ext>
            </a:extLst>
          </p:cNvPr>
          <p:cNvGrpSpPr/>
          <p:nvPr/>
        </p:nvGrpSpPr>
        <p:grpSpPr>
          <a:xfrm>
            <a:off x="4973225" y="1425743"/>
            <a:ext cx="3567476" cy="1590629"/>
            <a:chOff x="4816232" y="1425743"/>
            <a:chExt cx="3567476" cy="159062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AF0C50C-F57B-F6F8-5BED-A6314DB83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5772" y="1425743"/>
              <a:ext cx="3487936" cy="1590629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4BC33A3-833A-AF7C-5240-F51A0F76A20C}"/>
                </a:ext>
              </a:extLst>
            </p:cNvPr>
            <p:cNvSpPr/>
            <p:nvPr/>
          </p:nvSpPr>
          <p:spPr>
            <a:xfrm>
              <a:off x="4816232" y="1789446"/>
              <a:ext cx="686503" cy="176097"/>
            </a:xfrm>
            <a:prstGeom prst="ellipse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D26D66-3B6C-405C-EFA7-885F61E37161}"/>
              </a:ext>
            </a:extLst>
          </p:cNvPr>
          <p:cNvGrpSpPr/>
          <p:nvPr/>
        </p:nvGrpSpPr>
        <p:grpSpPr>
          <a:xfrm>
            <a:off x="4973342" y="3090578"/>
            <a:ext cx="3567242" cy="1746027"/>
            <a:chOff x="4895772" y="3090578"/>
            <a:chExt cx="3567242" cy="174602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C2944BF-6584-BF1A-C667-2746FE8D1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95772" y="3090578"/>
              <a:ext cx="3567242" cy="1746027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96A821F4-7BBA-3729-B7F4-84DF6D9D72AC}"/>
                </a:ext>
              </a:extLst>
            </p:cNvPr>
            <p:cNvSpPr/>
            <p:nvPr/>
          </p:nvSpPr>
          <p:spPr>
            <a:xfrm>
              <a:off x="5175321" y="3430160"/>
              <a:ext cx="686503" cy="176097"/>
            </a:xfrm>
            <a:prstGeom prst="ellipse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8F198EA-52B2-A64C-78E8-EC382D4E415D}"/>
              </a:ext>
            </a:extLst>
          </p:cNvPr>
          <p:cNvGrpSpPr/>
          <p:nvPr/>
        </p:nvGrpSpPr>
        <p:grpSpPr>
          <a:xfrm>
            <a:off x="4816232" y="4981665"/>
            <a:ext cx="3881463" cy="1593442"/>
            <a:chOff x="4895772" y="4981665"/>
            <a:chExt cx="3881463" cy="159344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CE0078E-DD3D-62FE-5707-25C23AD8E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95772" y="4981665"/>
              <a:ext cx="3881463" cy="1593442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E2D8F34-CD81-89FD-D763-02426CAE9FFF}"/>
                </a:ext>
              </a:extLst>
            </p:cNvPr>
            <p:cNvSpPr/>
            <p:nvPr/>
          </p:nvSpPr>
          <p:spPr>
            <a:xfrm>
              <a:off x="5577184" y="5366296"/>
              <a:ext cx="686503" cy="176097"/>
            </a:xfrm>
            <a:prstGeom prst="ellipse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39AE9BA-CF25-5962-5E99-41FE56320E50}"/>
              </a:ext>
            </a:extLst>
          </p:cNvPr>
          <p:cNvSpPr txBox="1"/>
          <p:nvPr/>
        </p:nvSpPr>
        <p:spPr>
          <a:xfrm>
            <a:off x="186217" y="4762723"/>
            <a:ext cx="30699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solidFill>
                  <a:schemeClr val="accent2"/>
                </a:solidFill>
              </a:rPr>
              <a:t>1: Create Definition</a:t>
            </a:r>
          </a:p>
          <a:p>
            <a:pPr algn="ctr"/>
            <a:endParaRPr lang="en-GB" u="sng" dirty="0">
              <a:solidFill>
                <a:schemeClr val="accent2"/>
              </a:solidFill>
            </a:endParaRPr>
          </a:p>
          <a:p>
            <a:r>
              <a:rPr lang="en-GB" dirty="0">
                <a:solidFill>
                  <a:schemeClr val="accent2"/>
                </a:solidFill>
              </a:rPr>
              <a:t>3 options to base it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Search terms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Entities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Topics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25331F-611A-E3B1-2EA8-0B34465D49A2}"/>
              </a:ext>
            </a:extLst>
          </p:cNvPr>
          <p:cNvCxnSpPr>
            <a:cxnSpLocks/>
            <a:endCxn id="2" idx="4"/>
          </p:cNvCxnSpPr>
          <p:nvPr/>
        </p:nvCxnSpPr>
        <p:spPr>
          <a:xfrm flipV="1">
            <a:off x="2474035" y="1965543"/>
            <a:ext cx="2842442" cy="3836297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701C2E-EBE9-8A73-0AE4-F363CCDE4950}"/>
              </a:ext>
            </a:extLst>
          </p:cNvPr>
          <p:cNvCxnSpPr>
            <a:cxnSpLocks/>
          </p:cNvCxnSpPr>
          <p:nvPr/>
        </p:nvCxnSpPr>
        <p:spPr>
          <a:xfrm flipV="1">
            <a:off x="2474035" y="3604474"/>
            <a:ext cx="3122107" cy="2428020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793B5C7-4B5E-9D86-EA04-B4350857C1A9}"/>
              </a:ext>
            </a:extLst>
          </p:cNvPr>
          <p:cNvCxnSpPr>
            <a:cxnSpLocks/>
          </p:cNvCxnSpPr>
          <p:nvPr/>
        </p:nvCxnSpPr>
        <p:spPr>
          <a:xfrm flipV="1">
            <a:off x="2474035" y="5439364"/>
            <a:ext cx="3023609" cy="838181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895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000" dirty="0"/>
              <a:t>5: Postscript</a:t>
            </a:r>
          </a:p>
          <a:p>
            <a:r>
              <a:rPr lang="en-GB" sz="3000" dirty="0"/>
              <a:t>RAs as an Entity – create bespoke part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9AE9BA-CF25-5962-5E99-41FE56320E50}"/>
              </a:ext>
            </a:extLst>
          </p:cNvPr>
          <p:cNvSpPr txBox="1"/>
          <p:nvPr/>
        </p:nvSpPr>
        <p:spPr>
          <a:xfrm>
            <a:off x="186217" y="4085380"/>
            <a:ext cx="42833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solidFill>
                  <a:schemeClr val="accent2"/>
                </a:solidFill>
              </a:rPr>
              <a:t>2: Refine Definition</a:t>
            </a:r>
          </a:p>
          <a:p>
            <a:pPr algn="ctr"/>
            <a:endParaRPr lang="en-GB" u="sng" dirty="0">
              <a:solidFill>
                <a:schemeClr val="accent2"/>
              </a:solidFill>
            </a:endParaRPr>
          </a:p>
          <a:p>
            <a:r>
              <a:rPr lang="en-GB" dirty="0">
                <a:solidFill>
                  <a:schemeClr val="accent2"/>
                </a:solidFill>
              </a:rPr>
              <a:t>6 options to use (in combo, any order):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Subject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Scopus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Institutions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Country/Region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Organisation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Publication years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A9528B-F5DA-3185-077F-ED58C6B00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65" y="1490944"/>
            <a:ext cx="3906874" cy="249481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F53AD5A-C730-E805-4BEB-F5D011E904A4}"/>
              </a:ext>
            </a:extLst>
          </p:cNvPr>
          <p:cNvSpPr/>
          <p:nvPr/>
        </p:nvSpPr>
        <p:spPr>
          <a:xfrm>
            <a:off x="941409" y="1613277"/>
            <a:ext cx="684357" cy="35233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6F2707D-474C-78D0-C4E7-FA52E7EFB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550" y="3491000"/>
            <a:ext cx="3875264" cy="147150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CC746B7-85CC-8538-AF9C-989FC0E61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8805" y="5167713"/>
            <a:ext cx="4292754" cy="125829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DF53AD5A-C730-E805-4BEB-F5D011E904A4}"/>
              </a:ext>
            </a:extLst>
          </p:cNvPr>
          <p:cNvSpPr/>
          <p:nvPr/>
        </p:nvSpPr>
        <p:spPr>
          <a:xfrm>
            <a:off x="4599545" y="4059320"/>
            <a:ext cx="681442" cy="25565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25331F-611A-E3B1-2EA8-0B34465D49A2}"/>
              </a:ext>
            </a:extLst>
          </p:cNvPr>
          <p:cNvCxnSpPr>
            <a:cxnSpLocks/>
          </p:cNvCxnSpPr>
          <p:nvPr/>
        </p:nvCxnSpPr>
        <p:spPr>
          <a:xfrm flipV="1">
            <a:off x="2785368" y="4885305"/>
            <a:ext cx="1872182" cy="212183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793B5C7-4B5E-9D86-EA04-B4350857C1A9}"/>
              </a:ext>
            </a:extLst>
          </p:cNvPr>
          <p:cNvCxnSpPr>
            <a:cxnSpLocks/>
          </p:cNvCxnSpPr>
          <p:nvPr/>
        </p:nvCxnSpPr>
        <p:spPr>
          <a:xfrm flipV="1">
            <a:off x="2486722" y="6141240"/>
            <a:ext cx="1982833" cy="92292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2D506CB7-21C6-DCAB-6665-244A1E53648E}"/>
              </a:ext>
            </a:extLst>
          </p:cNvPr>
          <p:cNvSpPr/>
          <p:nvPr/>
        </p:nvSpPr>
        <p:spPr>
          <a:xfrm>
            <a:off x="4475454" y="6034790"/>
            <a:ext cx="681442" cy="25565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478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A12B298-A50C-3281-8011-AD857C1B3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114" y="4012493"/>
            <a:ext cx="1458314" cy="1883177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000" dirty="0"/>
              <a:t>5: Postscript</a:t>
            </a:r>
          </a:p>
          <a:p>
            <a:r>
              <a:rPr lang="en-GB" sz="3000" dirty="0"/>
              <a:t>RAs as an Entity – create bespoke part 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D4F9CC-1E9E-E2B7-24B9-48CE53C98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696" y="1392709"/>
            <a:ext cx="2695237" cy="129576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B2C576-5F76-34D5-340A-69D092DBB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474" y="1625700"/>
            <a:ext cx="3875264" cy="147150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5594416-7614-8849-316C-6946AFFFA231}"/>
              </a:ext>
            </a:extLst>
          </p:cNvPr>
          <p:cNvSpPr/>
          <p:nvPr/>
        </p:nvSpPr>
        <p:spPr>
          <a:xfrm>
            <a:off x="1379432" y="1795195"/>
            <a:ext cx="644256" cy="24539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332EE0-3201-8D23-D90D-AB87436A4F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573" y="2906850"/>
            <a:ext cx="3638495" cy="311032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D4A03B2-C5A6-11B4-AAC9-5D813CE6F439}"/>
              </a:ext>
            </a:extLst>
          </p:cNvPr>
          <p:cNvSpPr/>
          <p:nvPr/>
        </p:nvSpPr>
        <p:spPr>
          <a:xfrm>
            <a:off x="5132918" y="3323496"/>
            <a:ext cx="487296" cy="211008"/>
          </a:xfrm>
          <a:prstGeom prst="ellipse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D6FFB9-5216-5AE3-1DCF-B80B050C83D0}"/>
              </a:ext>
            </a:extLst>
          </p:cNvPr>
          <p:cNvCxnSpPr>
            <a:cxnSpLocks/>
          </p:cNvCxnSpPr>
          <p:nvPr/>
        </p:nvCxnSpPr>
        <p:spPr>
          <a:xfrm flipH="1">
            <a:off x="5776332" y="2459946"/>
            <a:ext cx="301083" cy="785059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33E4651-0431-D7CF-10BA-754D564B4988}"/>
              </a:ext>
            </a:extLst>
          </p:cNvPr>
          <p:cNvSpPr txBox="1"/>
          <p:nvPr/>
        </p:nvSpPr>
        <p:spPr>
          <a:xfrm>
            <a:off x="346474" y="5051502"/>
            <a:ext cx="22447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solidFill>
                  <a:schemeClr val="accent2"/>
                </a:solidFill>
              </a:rPr>
              <a:t>3: Save Definition</a:t>
            </a:r>
          </a:p>
          <a:p>
            <a:pPr algn="ctr"/>
            <a:endParaRPr lang="en-GB" u="sng" dirty="0">
              <a:solidFill>
                <a:schemeClr val="accent2"/>
              </a:solidFill>
            </a:endParaRPr>
          </a:p>
          <a:p>
            <a:r>
              <a:rPr lang="en-GB" dirty="0">
                <a:solidFill>
                  <a:schemeClr val="accent2"/>
                </a:solidFill>
              </a:rPr>
              <a:t>Can add: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Description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Tags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6FAFEF9-7DF9-FCF2-5202-236BF6CD96A7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3928450" y="3429000"/>
            <a:ext cx="1204468" cy="570792"/>
          </a:xfrm>
          <a:prstGeom prst="line">
            <a:avLst/>
          </a:prstGeom>
          <a:ln w="12700">
            <a:prstDash val="dash"/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648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393C42-75F6-CD17-901A-9436C71151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0678" y="1857829"/>
            <a:ext cx="4672482" cy="451282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endParaRPr lang="en-GB" sz="2400" b="1" dirty="0">
              <a:effectLst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endParaRPr lang="en-GB" sz="2400" b="1" dirty="0">
              <a:effectLst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lang="en-GB" sz="28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Questions?</a:t>
            </a:r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endParaRPr lang="en-GB" sz="2400" dirty="0"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endParaRPr lang="en-GB" sz="2400" dirty="0"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endParaRPr lang="en-GB" sz="1200" dirty="0"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lang="en-GB" sz="1600" dirty="0">
                <a:hlinkClick r:id="rId3"/>
              </a:rPr>
              <a:t>http://www.sussex.ac.uk/staff/research/rqi/resintel</a:t>
            </a:r>
            <a:r>
              <a:rPr lang="en-GB" sz="1600" dirty="0"/>
              <a:t> </a:t>
            </a:r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endParaRPr lang="en-GB" sz="1200" dirty="0"/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lang="en-GB" sz="1600" dirty="0">
                <a:hlinkClick r:id="rId4"/>
              </a:rPr>
              <a:t>Log in to SciVal</a:t>
            </a:r>
            <a:endParaRPr lang="en-GB" sz="1600" dirty="0"/>
          </a:p>
          <a:p>
            <a:pPr algn="ctr">
              <a:lnSpc>
                <a:spcPct val="100000"/>
              </a:lnSpc>
              <a:spcAft>
                <a:spcPts val="500"/>
              </a:spcAft>
            </a:pPr>
            <a:endParaRPr lang="en-GB" sz="2400" dirty="0"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81820-6A41-7AF1-B617-A7033E6F60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Ta da!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66E3B5A-EC7E-9B8A-29B7-BE25ACB1C976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5"/>
          <a:stretch>
            <a:fillRect/>
          </a:stretch>
        </p:blipFill>
        <p:spPr>
          <a:xfrm>
            <a:off x="4990119" y="1409671"/>
            <a:ext cx="3782093" cy="5448329"/>
          </a:xfr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4260741913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3.xml><?xml version="1.0" encoding="utf-8"?>
<a:theme xmlns:a="http://schemas.openxmlformats.org/drawingml/2006/main" name="UoS Title 1">
  <a:themeElements>
    <a:clrScheme name="Sussex">
      <a:dk1>
        <a:sysClr val="windowText" lastClr="000000"/>
      </a:dk1>
      <a:lt1>
        <a:sysClr val="window" lastClr="FFFFFF"/>
      </a:lt1>
      <a:dk2>
        <a:srgbClr val="003B49"/>
      </a:dk2>
      <a:lt2>
        <a:srgbClr val="E7E6E6"/>
      </a:lt2>
      <a:accent1>
        <a:srgbClr val="007A78"/>
      </a:accent1>
      <a:accent2>
        <a:srgbClr val="1B365D"/>
      </a:accent2>
      <a:accent3>
        <a:srgbClr val="1D4289"/>
      </a:accent3>
      <a:accent4>
        <a:srgbClr val="006BA6"/>
      </a:accent4>
      <a:accent5>
        <a:srgbClr val="00587C"/>
      </a:accent5>
      <a:accent6>
        <a:srgbClr val="007A78"/>
      </a:accent6>
      <a:hlink>
        <a:srgbClr val="00587C"/>
      </a:hlink>
      <a:folHlink>
        <a:srgbClr val="59315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ssex PowerPoint Template.potx  -  Read-Only" id="{2C74FC05-F64D-4783-BFCB-9F200E1E0F8A}" vid="{8156FD75-AE4E-4E72-97BC-3D3F928E34B1}"/>
    </a:ext>
  </a:extLst>
</a:theme>
</file>

<file path=ppt/theme/theme4.xml><?xml version="1.0" encoding="utf-8"?>
<a:theme xmlns:a="http://schemas.openxmlformats.org/drawingml/2006/main" name="UoS Title 2">
  <a:themeElements>
    <a:clrScheme name="Sussex">
      <a:dk1>
        <a:sysClr val="windowText" lastClr="000000"/>
      </a:dk1>
      <a:lt1>
        <a:sysClr val="window" lastClr="FFFFFF"/>
      </a:lt1>
      <a:dk2>
        <a:srgbClr val="003B49"/>
      </a:dk2>
      <a:lt2>
        <a:srgbClr val="E7E6E6"/>
      </a:lt2>
      <a:accent1>
        <a:srgbClr val="007A78"/>
      </a:accent1>
      <a:accent2>
        <a:srgbClr val="1B365D"/>
      </a:accent2>
      <a:accent3>
        <a:srgbClr val="1D4289"/>
      </a:accent3>
      <a:accent4>
        <a:srgbClr val="006BA6"/>
      </a:accent4>
      <a:accent5>
        <a:srgbClr val="00587C"/>
      </a:accent5>
      <a:accent6>
        <a:srgbClr val="007A78"/>
      </a:accent6>
      <a:hlink>
        <a:srgbClr val="00587C"/>
      </a:hlink>
      <a:folHlink>
        <a:srgbClr val="59315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ssex PowerPoint Template.potx  -  Read-Only" id="{2C74FC05-F64D-4783-BFCB-9F200E1E0F8A}" vid="{DC988252-D166-453F-B0B7-3BFD12E66022}"/>
    </a:ext>
  </a:extLst>
</a:theme>
</file>

<file path=ppt/theme/theme5.xml><?xml version="1.0" encoding="utf-8"?>
<a:theme xmlns:a="http://schemas.openxmlformats.org/drawingml/2006/main" name="Cobalt - UoS Content">
  <a:themeElements>
    <a:clrScheme name="Custom 15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53167"/>
      </a:hlink>
      <a:folHlink>
        <a:srgbClr val="0E2145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ussex PowerPoint Template.potx  -  Read-Only" id="{2C74FC05-F64D-4783-BFCB-9F200E1E0F8A}" vid="{471AA703-1436-43F3-9D62-7311BE057138}"/>
    </a:ext>
  </a:extLst>
</a:theme>
</file>

<file path=ppt/theme/theme6.xml><?xml version="1.0" encoding="utf-8"?>
<a:theme xmlns:a="http://schemas.openxmlformats.org/drawingml/2006/main" name="Turquiose - UoS Content">
  <a:themeElements>
    <a:clrScheme name="Sussex">
      <a:dk1>
        <a:sysClr val="windowText" lastClr="000000"/>
      </a:dk1>
      <a:lt1>
        <a:sysClr val="window" lastClr="FFFFFF"/>
      </a:lt1>
      <a:dk2>
        <a:srgbClr val="003B49"/>
      </a:dk2>
      <a:lt2>
        <a:srgbClr val="E7E6E6"/>
      </a:lt2>
      <a:accent1>
        <a:srgbClr val="007A78"/>
      </a:accent1>
      <a:accent2>
        <a:srgbClr val="1B365D"/>
      </a:accent2>
      <a:accent3>
        <a:srgbClr val="1D4289"/>
      </a:accent3>
      <a:accent4>
        <a:srgbClr val="006BA6"/>
      </a:accent4>
      <a:accent5>
        <a:srgbClr val="00587C"/>
      </a:accent5>
      <a:accent6>
        <a:srgbClr val="007A78"/>
      </a:accent6>
      <a:hlink>
        <a:srgbClr val="00587C"/>
      </a:hlink>
      <a:folHlink>
        <a:srgbClr val="59315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ussex PowerPoint Template.potx  -  Read-Only" id="{2C74FC05-F64D-4783-BFCB-9F200E1E0F8A}" vid="{C8C414B3-B907-45A2-AAFA-94C864EBD2DF}"/>
    </a:ext>
  </a:extLst>
</a:theme>
</file>

<file path=ppt/theme/theme7.xml><?xml version="1.0" encoding="utf-8"?>
<a:theme xmlns:a="http://schemas.openxmlformats.org/drawingml/2006/main" name="Orange - UoS Content">
  <a:themeElements>
    <a:clrScheme name="Sussex">
      <a:dk1>
        <a:sysClr val="windowText" lastClr="000000"/>
      </a:dk1>
      <a:lt1>
        <a:sysClr val="window" lastClr="FFFFFF"/>
      </a:lt1>
      <a:dk2>
        <a:srgbClr val="003B49"/>
      </a:dk2>
      <a:lt2>
        <a:srgbClr val="E7E6E6"/>
      </a:lt2>
      <a:accent1>
        <a:srgbClr val="007A78"/>
      </a:accent1>
      <a:accent2>
        <a:srgbClr val="1B365D"/>
      </a:accent2>
      <a:accent3>
        <a:srgbClr val="1D4289"/>
      </a:accent3>
      <a:accent4>
        <a:srgbClr val="006BA6"/>
      </a:accent4>
      <a:accent5>
        <a:srgbClr val="00587C"/>
      </a:accent5>
      <a:accent6>
        <a:srgbClr val="007A78"/>
      </a:accent6>
      <a:hlink>
        <a:srgbClr val="00587C"/>
      </a:hlink>
      <a:folHlink>
        <a:srgbClr val="59315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ussex PowerPoint Template.potx  -  Read-Only" id="{2C74FC05-F64D-4783-BFCB-9F200E1E0F8A}" vid="{FBBD5F9C-38B7-4628-8245-43E0F236EA3D}"/>
    </a:ext>
  </a:extLst>
</a:theme>
</file>

<file path=ppt/theme/theme8.xml><?xml version="1.0" encoding="utf-8"?>
<a:theme xmlns:a="http://schemas.openxmlformats.org/drawingml/2006/main" name="Blue">
  <a:themeElements>
    <a:clrScheme name="Sussex">
      <a:dk1>
        <a:sysClr val="windowText" lastClr="000000"/>
      </a:dk1>
      <a:lt1>
        <a:sysClr val="window" lastClr="FFFFFF"/>
      </a:lt1>
      <a:dk2>
        <a:srgbClr val="003B49"/>
      </a:dk2>
      <a:lt2>
        <a:srgbClr val="E7E6E6"/>
      </a:lt2>
      <a:accent1>
        <a:srgbClr val="007A78"/>
      </a:accent1>
      <a:accent2>
        <a:srgbClr val="1B365D"/>
      </a:accent2>
      <a:accent3>
        <a:srgbClr val="1D4289"/>
      </a:accent3>
      <a:accent4>
        <a:srgbClr val="006BA6"/>
      </a:accent4>
      <a:accent5>
        <a:srgbClr val="00587C"/>
      </a:accent5>
      <a:accent6>
        <a:srgbClr val="007A78"/>
      </a:accent6>
      <a:hlink>
        <a:srgbClr val="00587C"/>
      </a:hlink>
      <a:folHlink>
        <a:srgbClr val="59315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ussex PowerPoint Template.potx  -  Read-Only" id="{2C74FC05-F64D-4783-BFCB-9F200E1E0F8A}" vid="{D957EAF9-BA75-47FA-A968-A0D76EE4F59D}"/>
    </a:ext>
  </a:extLst>
</a:theme>
</file>

<file path=ppt/theme/theme9.xml><?xml version="1.0" encoding="utf-8"?>
<a:theme xmlns:a="http://schemas.openxmlformats.org/drawingml/2006/main" name="Grape - UoS Content">
  <a:themeElements>
    <a:clrScheme name="Sussex">
      <a:dk1>
        <a:sysClr val="windowText" lastClr="000000"/>
      </a:dk1>
      <a:lt1>
        <a:sysClr val="window" lastClr="FFFFFF"/>
      </a:lt1>
      <a:dk2>
        <a:srgbClr val="003B49"/>
      </a:dk2>
      <a:lt2>
        <a:srgbClr val="E7E6E6"/>
      </a:lt2>
      <a:accent1>
        <a:srgbClr val="007A78"/>
      </a:accent1>
      <a:accent2>
        <a:srgbClr val="1B365D"/>
      </a:accent2>
      <a:accent3>
        <a:srgbClr val="1D4289"/>
      </a:accent3>
      <a:accent4>
        <a:srgbClr val="006BA6"/>
      </a:accent4>
      <a:accent5>
        <a:srgbClr val="00587C"/>
      </a:accent5>
      <a:accent6>
        <a:srgbClr val="007A78"/>
      </a:accent6>
      <a:hlink>
        <a:srgbClr val="00587C"/>
      </a:hlink>
      <a:folHlink>
        <a:srgbClr val="59315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ussex PowerPoint Template.potx  -  Read-Only" id="{2C74FC05-F64D-4783-BFCB-9F200E1E0F8A}" vid="{892289DB-3274-46EF-BCC3-D2C3937C6974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0</TotalTime>
  <Words>1963</Words>
  <Application>Microsoft Office PowerPoint</Application>
  <PresentationFormat>On-screen Show (4:3)</PresentationFormat>
  <Paragraphs>589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40</vt:i4>
      </vt:variant>
    </vt:vector>
  </HeadingPairs>
  <TitlesOfParts>
    <vt:vector size="52" baseType="lpstr">
      <vt:lpstr>SimSun</vt:lpstr>
      <vt:lpstr>Arial</vt:lpstr>
      <vt:lpstr>Calibri</vt:lpstr>
      <vt:lpstr>UoS Blank Cover Slides</vt:lpstr>
      <vt:lpstr>Coral - UoS Content</vt:lpstr>
      <vt:lpstr>UoS Title 1</vt:lpstr>
      <vt:lpstr>UoS Title 2</vt:lpstr>
      <vt:lpstr>Cobalt - UoS Content</vt:lpstr>
      <vt:lpstr>Turquiose - UoS Content</vt:lpstr>
      <vt:lpstr>Orange - UoS Content</vt:lpstr>
      <vt:lpstr>Blue</vt:lpstr>
      <vt:lpstr>Grape - UoS Content</vt:lpstr>
      <vt:lpstr>Using SciVal to find “stretch” collaborators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Rogers</dc:creator>
  <cp:lastModifiedBy>Hayley Cordingley</cp:lastModifiedBy>
  <cp:revision>161</cp:revision>
  <cp:lastPrinted>2024-05-21T15:45:53Z</cp:lastPrinted>
  <dcterms:created xsi:type="dcterms:W3CDTF">2020-02-03T12:08:13Z</dcterms:created>
  <dcterms:modified xsi:type="dcterms:W3CDTF">2024-05-22T15:09:19Z</dcterms:modified>
</cp:coreProperties>
</file>